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50" r:id="rId5"/>
  </p:sldMasterIdLst>
  <p:sldIdLst>
    <p:sldId id="256" r:id="rId6"/>
    <p:sldId id="271" r:id="rId7"/>
    <p:sldId id="273" r:id="rId8"/>
    <p:sldId id="275" r:id="rId9"/>
    <p:sldId id="281" r:id="rId10"/>
    <p:sldId id="266" r:id="rId11"/>
    <p:sldId id="280" r:id="rId12"/>
    <p:sldId id="267" r:id="rId1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epublika" panose="02000506040000020004" pitchFamily="2" charset="-18"/>
      <p:regular r:id="rId18"/>
      <p:bold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224" autoAdjust="0"/>
  </p:normalViewPr>
  <p:slideViewPr>
    <p:cSldViewPr snapToGrid="0" snapToObjects="1">
      <p:cViewPr varScale="1">
        <p:scale>
          <a:sx n="99" d="100"/>
          <a:sy n="99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6FD82FA-CB17-4291-B31C-58C851C5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C1323D6A-67C7-43AB-A510-A66AB5930275}"/>
              </a:ext>
            </a:extLst>
          </p:cNvPr>
          <p:cNvSpPr txBox="1"/>
          <p:nvPr/>
        </p:nvSpPr>
        <p:spPr>
          <a:xfrm>
            <a:off x="962025" y="708025"/>
            <a:ext cx="20605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E45C087-82E4-409D-8655-0AF6C043C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E52465-3DCA-49DB-AA77-B5A486F64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9DB3-05F4-49AB-A3EF-94B34D886A65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8CE421-5455-401B-80AB-DF93FF1D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13EF09-3CD9-44EE-94D3-4D71FF37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fld id="{B9CD1F24-5E95-43DC-8F6D-1C6C6328858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522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8AE1C3F8-99DD-470D-BEE5-F0750A351C25}"/>
              </a:ext>
            </a:extLst>
          </p:cNvPr>
          <p:cNvSpPr txBox="1"/>
          <p:nvPr/>
        </p:nvSpPr>
        <p:spPr>
          <a:xfrm>
            <a:off x="962025" y="708025"/>
            <a:ext cx="2033319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3FA2476-B86A-48A8-A31A-82365DD3C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99A8378E-A2F0-4EB2-AB9D-87868FD7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219F-B161-4E21-87E0-56E243A84A24}" type="datetimeFigureOut">
              <a:rPr lang="sl-SI"/>
              <a:pPr>
                <a:defRPr/>
              </a:pPr>
              <a:t>26. 10. 2023</a:t>
            </a:fld>
            <a:endParaRPr lang="sl-SI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29682B6-A702-462E-B1CC-236F8473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1B30440-0C4F-48CB-A36B-216CE2DE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094F-E9F0-42AB-8369-16E56C16D3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240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57C4-64EC-4B28-A62C-586ED2DC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E7A2-D126-4CED-9C64-67442F2ADBA6}" type="datetimeFigureOut">
              <a:rPr lang="sl-SI"/>
              <a:pPr>
                <a:defRPr/>
              </a:pPr>
              <a:t>26. 10. 2023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0BAD-2D67-4FEF-A82D-D5C27BF9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98287-0389-4868-B4EF-3F3DB91F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0BB0-2BE2-4EA4-BAE4-3BE201612F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460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6BAC6-A1E2-4983-B59D-EC5B157797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D61F-6457-4BC9-ACDC-A39BF0C20DB8}" type="datetimeFigureOut">
              <a:rPr lang="sl-SI"/>
              <a:pPr>
                <a:defRPr/>
              </a:pPr>
              <a:t>26. 10. 2023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C81B-7688-4035-B25B-6F33B12A4D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AD84-CDB1-4776-AA99-FFC6C96CCD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97C8165-695E-4273-9EDD-E3D4C99718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509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0D6DE-FC0E-4853-BE29-6EFEE729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8213-06F9-4BE6-9F56-02B75D54CECB}" type="datetimeFigureOut">
              <a:rPr lang="sl-SI"/>
              <a:pPr>
                <a:defRPr/>
              </a:pPr>
              <a:t>26. 10. 2023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9022A-A069-45EB-A216-43F57EA2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56789-C623-4BF5-910A-F4DD2DD2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B5C36-1104-4F48-AFCB-D08220F3D4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478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D9A44FAC-489E-4D82-808F-468897803842}"/>
              </a:ext>
            </a:extLst>
          </p:cNvPr>
          <p:cNvSpPr txBox="1"/>
          <p:nvPr/>
        </p:nvSpPr>
        <p:spPr>
          <a:xfrm>
            <a:off x="962025" y="708025"/>
            <a:ext cx="2449507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2C0A3AE-81AD-44D5-A7C3-9E1B1B688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A6A43CD-1199-40FD-A018-70D6A2932A6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4394-D5ED-4C84-81E7-6635414F9CD7}" type="datetimeFigureOut">
              <a:rPr lang="sl-SI"/>
              <a:pPr>
                <a:defRPr/>
              </a:pPr>
              <a:t>26. 10. 2023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278493-7972-4091-A46A-0A49DEA029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6B83BED-DA33-42F9-B8C2-A1FEEDA960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B739BEF-13F5-4590-892D-655B6B7138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920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627067F0-4B83-4203-B977-17319D3DAE65}"/>
              </a:ext>
            </a:extLst>
          </p:cNvPr>
          <p:cNvSpPr txBox="1"/>
          <p:nvPr/>
        </p:nvSpPr>
        <p:spPr>
          <a:xfrm>
            <a:off x="962025" y="708025"/>
            <a:ext cx="2021167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16F3DB8-D9C9-4A06-8F6E-FCF47B996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09625E6-A560-4F67-9CD1-1B016D96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9BD39-065D-41C1-8234-1177FB3F1555}" type="datetimeFigureOut">
              <a:rPr lang="sl-SI"/>
              <a:pPr>
                <a:defRPr/>
              </a:pPr>
              <a:t>26. 10. 2023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A345F3E-4548-4047-ABCD-348DBB45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E6D14F-915C-457E-8523-8B583306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034C-E0B3-4D08-8C24-326DA196E5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09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BE5E4570-D9B6-4648-BF98-C6DC1D803618}"/>
              </a:ext>
            </a:extLst>
          </p:cNvPr>
          <p:cNvSpPr txBox="1"/>
          <p:nvPr/>
        </p:nvSpPr>
        <p:spPr>
          <a:xfrm>
            <a:off x="962025" y="708025"/>
            <a:ext cx="1875349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C689D3D-02DA-4888-8E15-F757399B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FE2D730-7ACD-4FFF-9132-F8FB0B9F00F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CD03-E41E-4E8B-A883-D5EA7805EFF5}" type="datetimeFigureOut">
              <a:rPr lang="sl-SI"/>
              <a:pPr>
                <a:defRPr/>
              </a:pPr>
              <a:t>26. 10. 2023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6E2914C-73AD-43ED-91F1-DF4B42B50E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818AC60-52E1-42B9-8906-8CF240059C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CBD94C-39EF-46EB-A1D8-D90C9486D6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716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7B84D0-55E4-434A-AAA3-8CED9D80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4910-8B35-47B8-9E32-48588F4C34F9}" type="datetimeFigureOut">
              <a:rPr lang="sl-SI"/>
              <a:pPr>
                <a:defRPr/>
              </a:pPr>
              <a:t>26. 10. 2023</a:t>
            </a:fld>
            <a:endParaRPr lang="sl-S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FBC203-D143-401F-9C02-52AEF6C5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ABBC6C-F7FB-428E-827C-B55CDCCA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21FE0-F7DA-4D4A-B30A-D05958E02B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123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795CD235-D1FB-4A03-B6BE-DBA7474A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EEC0E-A43C-43E5-939F-7DE4C4707E2D}"/>
              </a:ext>
            </a:extLst>
          </p:cNvPr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85CD2B49-FA47-4DC5-9F4C-55A852AA8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361CC-68AC-4A40-A828-7DD2DD3A3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BDE416-DDA0-4A65-B805-B6E1792E6362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8CAB-1E58-4E67-9997-1AAE1BE51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ADB87-DA11-4348-A3EE-2DB7E5E56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fld id="{54583A84-D923-4B7F-A46B-793D7A8F484C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A215135-E512-49F2-B0CC-3A88252C45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23B5093-B434-49DC-ACDE-C3BBFF5AB9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2F61E-3D53-4FC8-A9F2-77697CBDE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DD9C46-BA7D-4046-940C-BA84B48D21CB}" type="datetimeFigureOut">
              <a:rPr lang="sl-SI"/>
              <a:pPr>
                <a:defRPr/>
              </a:pPr>
              <a:t>26. 10. 2023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A0361-ABA5-43F3-B47C-D5BD2D35E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C4BC4-91FC-40C9-AC6D-53863ADD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fld id="{6773C2B9-FBE0-4C1D-BBEB-0D7980688F0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E0CF9-E040-4A95-A45E-E8B92D9D631E}"/>
              </a:ext>
            </a:extLst>
          </p:cNvPr>
          <p:cNvSpPr txBox="1"/>
          <p:nvPr/>
        </p:nvSpPr>
        <p:spPr>
          <a:xfrm>
            <a:off x="806450" y="708025"/>
            <a:ext cx="21621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>
            <a:extLst>
              <a:ext uri="{FF2B5EF4-FFF2-40B4-BE49-F238E27FC236}">
                <a16:creationId xmlns:a16="http://schemas.microsoft.com/office/drawing/2014/main" id="{A7FCC9FE-971E-4794-8EF4-73B9A35BF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p.mnvp@gov.si" TargetMode="External"/><Relationship Id="rId2" Type="http://schemas.openxmlformats.org/officeDocument/2006/relationships/hyperlink" Target="https://www.gov.si/teme/drzavni-prostorski-red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jernej.cervek@gov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0467DD4-D555-4496-8D3F-C061BE9CBF6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/>
              <a:t> </a:t>
            </a:r>
            <a:endParaRPr lang="en-US" altLang="sl-SI" dirty="0"/>
          </a:p>
        </p:txBody>
      </p:sp>
      <p:sp>
        <p:nvSpPr>
          <p:cNvPr id="3" name="Title 19">
            <a:extLst>
              <a:ext uri="{FF2B5EF4-FFF2-40B4-BE49-F238E27FC236}">
                <a16:creationId xmlns:a16="http://schemas.microsoft.com/office/drawing/2014/main" id="{27926A87-68F4-46FB-B27E-78C62BFD01A1}"/>
              </a:ext>
            </a:extLst>
          </p:cNvPr>
          <p:cNvSpPr txBox="1">
            <a:spLocks/>
          </p:cNvSpPr>
          <p:nvPr/>
        </p:nvSpPr>
        <p:spPr>
          <a:xfrm>
            <a:off x="1421827" y="1817223"/>
            <a:ext cx="6463308" cy="42037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sz="3600" kern="1000" dirty="0">
                <a:solidFill>
                  <a:schemeClr val="tx2"/>
                </a:solidFill>
                <a:latin typeface="Republika" panose="02000506040000020004" pitchFamily="2" charset="-18"/>
              </a:rPr>
              <a:t>URBANISTIČNA ORODJA ZA BIVALNO KAKOVOSTNA PODNEBNO NEVTRALNA MESTA IN NASELJA</a:t>
            </a:r>
          </a:p>
          <a:p>
            <a:pPr algn="ctr"/>
            <a:r>
              <a:rPr lang="sl-SI" sz="1800" dirty="0">
                <a:latin typeface="Republika" panose="02000506040000020004" pitchFamily="2" charset="-18"/>
              </a:rPr>
              <a:t>	</a:t>
            </a:r>
          </a:p>
          <a:p>
            <a:pPr algn="ctr"/>
            <a:endParaRPr lang="sl-SI" sz="1800" dirty="0">
              <a:latin typeface="Republika" panose="02000506040000020004" pitchFamily="2" charset="-18"/>
            </a:endParaRPr>
          </a:p>
          <a:p>
            <a:pPr algn="ctr"/>
            <a:endParaRPr lang="sl-SI" sz="1800" dirty="0">
              <a:latin typeface="Republika" panose="02000506040000020004" pitchFamily="2" charset="-18"/>
            </a:endParaRPr>
          </a:p>
          <a:p>
            <a:pPr algn="ctr"/>
            <a:endParaRPr lang="sl-SI" sz="1800" dirty="0">
              <a:latin typeface="Republika" panose="02000506040000020004" pitchFamily="2" charset="-18"/>
            </a:endParaRPr>
          </a:p>
          <a:p>
            <a:pPr algn="ctr"/>
            <a:endParaRPr lang="sl-SI" sz="1800" dirty="0">
              <a:latin typeface="Republika" panose="02000506040000020004" pitchFamily="2" charset="-18"/>
            </a:endParaRPr>
          </a:p>
          <a:p>
            <a:pPr algn="ctr"/>
            <a:r>
              <a:rPr lang="sl-SI" altLang="sl-SI" sz="1800" b="0" dirty="0">
                <a:solidFill>
                  <a:srgbClr val="262626"/>
                </a:solidFill>
                <a:latin typeface="Republika" panose="02000506040000020004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Jernej Červek, </a:t>
            </a:r>
            <a:br>
              <a:rPr lang="sl-SI" altLang="sl-SI" sz="1800" b="0" dirty="0">
                <a:solidFill>
                  <a:srgbClr val="262626"/>
                </a:solidFill>
                <a:latin typeface="Republika" panose="02000506040000020004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1800" b="0" dirty="0">
                <a:solidFill>
                  <a:srgbClr val="262626"/>
                </a:solidFill>
                <a:latin typeface="Republika" panose="02000506040000020004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Ministrstvo za naravne vire in prostor</a:t>
            </a:r>
            <a:br>
              <a:rPr lang="sl-SI" altLang="sl-SI" sz="1800" b="0" dirty="0">
                <a:solidFill>
                  <a:srgbClr val="262626"/>
                </a:solidFill>
                <a:latin typeface="Republika" panose="02000506040000020004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1800" b="0" dirty="0">
                <a:solidFill>
                  <a:srgbClr val="262626"/>
                </a:solidFill>
                <a:latin typeface="Republika" panose="02000506040000020004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Direktorat za prostor in graditev</a:t>
            </a:r>
            <a:br>
              <a:rPr lang="sl-SI" sz="1800" dirty="0">
                <a:latin typeface="Republika" panose="02000506040000020004" pitchFamily="2" charset="-18"/>
              </a:rPr>
            </a:br>
            <a:endParaRPr lang="sl-SI" altLang="sl-SI" sz="1800" dirty="0">
              <a:latin typeface="Republika" panose="02000506040000020004" pitchFamily="2" charset="-18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027A9BD-F670-4F63-B0D6-2AD17E2E44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4893" y="1268451"/>
            <a:ext cx="7854214" cy="4851132"/>
          </a:xfrm>
        </p:spPr>
        <p:txBody>
          <a:bodyPr rtlCol="0">
            <a:normAutofit fontScale="92500" lnSpcReduction="20000"/>
          </a:bodyPr>
          <a:lstStyle/>
          <a:p>
            <a:pPr marL="0" indent="0" algn="just">
              <a:lnSpc>
                <a:spcPct val="106000"/>
              </a:lnSpc>
              <a:spcAft>
                <a:spcPts val="1200"/>
              </a:spcAft>
              <a:buNone/>
            </a:pPr>
            <a:r>
              <a:rPr lang="sl-SI" sz="19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Urbanistična orodja so predpisi, metode, sistemi in programska oprema, ki podpirajo urbanista pri njegovem načrtovalskem procesu</a:t>
            </a:r>
            <a:r>
              <a:rPr lang="it-IT" sz="19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.</a:t>
            </a:r>
            <a:endParaRPr lang="sl-SI" sz="1900" b="1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17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Predpisi, priporočila, vizije…</a:t>
            </a:r>
            <a:endParaRPr lang="sl-SI" sz="1700" dirty="0">
              <a:solidFill>
                <a:schemeClr val="bg2">
                  <a:lumMod val="25000"/>
                </a:schemeClr>
              </a:solidFill>
              <a:effectLst/>
              <a:latin typeface="Republika" panose="02000506040000020004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1700" dirty="0">
                <a:solidFill>
                  <a:schemeClr val="bg2">
                    <a:lumMod val="25000"/>
                  </a:schemeClr>
                </a:solidFill>
                <a:effectLst/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Orodja za urbanistično načrtovanje in urbanistično oblikovanje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1700" dirty="0">
                <a:solidFill>
                  <a:schemeClr val="bg2">
                    <a:lumMod val="25000"/>
                  </a:schemeClr>
                </a:solidFill>
                <a:effectLst/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Orodja za arhitekturo in načrtovanje stavb, za analizo transporta/mobilnosti/dostopnosti, za načrtovanje zelenega sistema, mešanje dejavnosti, ….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17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l-SI" sz="1700" dirty="0">
                <a:solidFill>
                  <a:schemeClr val="bg2">
                    <a:lumMod val="25000"/>
                  </a:schemeClr>
                </a:solidFill>
                <a:effectLst/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emografske projekcije, napovedi in analize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1700" dirty="0">
                <a:solidFill>
                  <a:schemeClr val="bg2">
                    <a:lumMod val="25000"/>
                  </a:schemeClr>
                </a:solidFill>
                <a:effectLst/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Orodja za modeliranje hrupa in kakovosti zraka, toplotni otoki itd.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1700" dirty="0">
                <a:solidFill>
                  <a:schemeClr val="bg2">
                    <a:lumMod val="25000"/>
                  </a:schemeClr>
                </a:solidFill>
                <a:effectLst/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Orodja za vključevanje deležnikov in za javno posvetovanje (npr. delavnice, informativni sestanki, vprašalniki in ankete)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1700" dirty="0">
                <a:solidFill>
                  <a:schemeClr val="bg2">
                    <a:lumMod val="25000"/>
                  </a:schemeClr>
                </a:solidFill>
                <a:effectLst/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Ekonomska orodja (npr. analiza stroškov in koristi, sofinanciranje projektov)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1700" dirty="0">
                <a:solidFill>
                  <a:schemeClr val="bg2">
                    <a:lumMod val="25000"/>
                  </a:schemeClr>
                </a:solidFill>
                <a:effectLst/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Orodja za razvoj/upravljanje projektov (za usklajevanje več projektov in zagotavljanje celovitosti posameznih projektov)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1700" dirty="0">
                <a:solidFill>
                  <a:schemeClr val="bg2">
                    <a:lumMod val="25000"/>
                  </a:schemeClr>
                </a:solidFill>
                <a:effectLst/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Izobraževanje in stalni strokovni razvoj </a:t>
            </a:r>
          </a:p>
        </p:txBody>
      </p:sp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BF2D603C-057A-BA70-38EE-DF52D8298F28}"/>
              </a:ext>
            </a:extLst>
          </p:cNvPr>
          <p:cNvSpPr txBox="1">
            <a:spLocks/>
          </p:cNvSpPr>
          <p:nvPr/>
        </p:nvSpPr>
        <p:spPr bwMode="auto">
          <a:xfrm>
            <a:off x="5040086" y="738417"/>
            <a:ext cx="3548743" cy="3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buFont typeface="Arial" panose="020B0604020202020204" pitchFamily="34" charset="0"/>
              <a:buNone/>
            </a:pPr>
            <a:r>
              <a:rPr lang="sl-SI" sz="1900" b="1" dirty="0">
                <a:solidFill>
                  <a:schemeClr val="tx2"/>
                </a:solidFill>
                <a:latin typeface="Republika" panose="02000506040000020004" pitchFamily="2" charset="-18"/>
              </a:rPr>
              <a:t>Urbanistična orodja</a:t>
            </a: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1500" i="1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20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7071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027A9BD-F670-4F63-B0D6-2AD17E2E44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4893" y="1270535"/>
            <a:ext cx="7854214" cy="4851132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l-SI" sz="18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Urbanistična orodja v sklopu ZUreP-3 in njegovih podzakonskih aktov</a:t>
            </a:r>
            <a:endParaRPr lang="sl-SI" sz="1600" b="1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algn="just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Usklajevanje interesov, strokovnost, sodelovanje javnosti</a:t>
            </a:r>
          </a:p>
          <a:p>
            <a:pPr algn="just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Državni prostorski red 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(temeljna pravila urejanja prostora, podrobnejša pravila urejanja prostora, smernice nosilcev urejanja prostora, priporočila) </a:t>
            </a:r>
            <a:endParaRPr lang="sl-SI" sz="1600" i="1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algn="just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Strokovne podlage (obvezne in neobvezne, natečaji in alternativne oblike natečajev)</a:t>
            </a:r>
          </a:p>
          <a:p>
            <a:pPr marL="358775" indent="-358775" algn="just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	Urbanistična zasnova 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je obvezna strokovna podlaga, ki na podlagi vizij, strategij in predpisov dolgoročno usmerja razvoj v urbanem prostoru. Le-ta se udejanja skozi izvedbene prostorske akte (OPN, OPPN, LP in OUNK). </a:t>
            </a:r>
            <a:endParaRPr lang="sl-SI" sz="1600" i="1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algn="just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Postopki in vsebina izvedbenih prostorskih aktov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, ki predpisujejo izvedbeno regulacijo prostora so Občinski prostorski načrt (OPN), Občinski podrobni prostorski načrt (OPPN), Lokacijska preveritev (LP), Odlok o urejenosti naselij in krajine (OUNK)</a:t>
            </a:r>
          </a:p>
          <a:p>
            <a:pPr algn="just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Zemljiška politika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, obsega Razvoj stavbnih zemljišč, Komasacija, Varovanje zemljišč (gradbena parcela), Preskrba in pridobivanje zemljišč, Prenova in urejenost prostora, raba javnih zemljišč in grajeno javno dobro</a:t>
            </a:r>
          </a:p>
          <a:p>
            <a:pPr algn="just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Prostorski informacijski sitem – PIS</a:t>
            </a:r>
          </a:p>
          <a:p>
            <a:pPr algn="just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Elaborat ekonomike </a:t>
            </a:r>
          </a:p>
        </p:txBody>
      </p:sp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D5FBB3F7-DED9-CBF9-C5FE-BFBC3BC0A2C9}"/>
              </a:ext>
            </a:extLst>
          </p:cNvPr>
          <p:cNvSpPr txBox="1">
            <a:spLocks/>
          </p:cNvSpPr>
          <p:nvPr/>
        </p:nvSpPr>
        <p:spPr bwMode="auto">
          <a:xfrm>
            <a:off x="5040086" y="738417"/>
            <a:ext cx="3548743" cy="3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buFont typeface="Arial" panose="020B0604020202020204" pitchFamily="34" charset="0"/>
              <a:buNone/>
            </a:pPr>
            <a:r>
              <a:rPr lang="sl-SI" sz="1900" b="1" dirty="0">
                <a:solidFill>
                  <a:schemeClr val="tx2"/>
                </a:solidFill>
                <a:latin typeface="Republika" panose="02000506040000020004" pitchFamily="2" charset="-18"/>
              </a:rPr>
              <a:t>Urbanistična orodja</a:t>
            </a: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1500" i="1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20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3820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5BB650AF-6A0B-D305-A5F3-9107D909789A}"/>
              </a:ext>
            </a:extLst>
          </p:cNvPr>
          <p:cNvSpPr txBox="1">
            <a:spLocks/>
          </p:cNvSpPr>
          <p:nvPr/>
        </p:nvSpPr>
        <p:spPr bwMode="auto">
          <a:xfrm>
            <a:off x="734615" y="1422935"/>
            <a:ext cx="7854214" cy="485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 typeface="Arial" panose="020B0604020202020204" pitchFamily="34" charset="0"/>
              <a:buNone/>
            </a:pPr>
            <a:r>
              <a:rPr lang="sl-SI" sz="1800" dirty="0">
                <a:solidFill>
                  <a:schemeClr val="tx2"/>
                </a:solidFill>
                <a:latin typeface="Republika" panose="02000506040000020004" pitchFamily="2" charset="-18"/>
              </a:rPr>
              <a:t>Dvig temperature, spremenjen vzorec padavin, pomankanje naravnih virov, vpliv na zdravljen ljudi, idr. podnebne spremembe, ki neposredno ali posredno vplivajo na kakovost bivanja v mestih</a:t>
            </a:r>
          </a:p>
          <a:p>
            <a:pPr marL="0" indent="0" algn="just" defTabSz="91440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	</a:t>
            </a:r>
          </a:p>
          <a:p>
            <a:pPr marL="0" indent="0" algn="just" defTabSz="91440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sl-SI" sz="18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URBANISTIČNA ORODJA</a:t>
            </a:r>
            <a:r>
              <a:rPr lang="sl-SI" sz="18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 (določila), ki naslavljano podnebne spremembe:</a:t>
            </a:r>
          </a:p>
          <a:p>
            <a:pPr marL="358775" indent="-358775" algn="just" defTabSz="91440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sl-SI" sz="18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-	</a:t>
            </a: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raba zemljišč 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(racionalna raba zemljišč, NRP, urbana gostota, zgoščevanje (FZ, FI, FZP, idr.), urbana reciklaža, urbana prenova,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reurbanizacija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, tipologija stavb, idr.)</a:t>
            </a:r>
          </a:p>
          <a:p>
            <a:pPr marL="358775" indent="-358775" defTabSz="91440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	</a:t>
            </a:r>
            <a:r>
              <a:rPr lang="sl-SI" sz="1400" i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ZUreP-3 (21., 25., 27., 37., 39. člen), Uredba PRS (23., 25., 26., 28., 31., 87-94. člen), </a:t>
            </a:r>
          </a:p>
          <a:p>
            <a:pPr marL="358775" indent="-358775" defTabSz="91440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sl-SI" sz="1400" i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	Pravilnik OPN/OPPN, Priročnik Tipologija stavb, Načrtovanje  in organizacija GPS, idr.</a:t>
            </a:r>
          </a:p>
          <a:p>
            <a:pPr defTabSz="914400">
              <a:spcBef>
                <a:spcPts val="12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zagotavljanje zelenih površini v naseljih 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(zeleni sistem naselja, kakovostne, zadostne, povezane zelene površine, raščen teren (FZP, </a:t>
            </a:r>
            <a:r>
              <a:rPr lang="sl-SI" sz="1600" strike="sngStrike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DOBP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 – FRP), zelene strehe, vertikalna ozelenitev, urbano kmetijstvo, modra infrastruktura, idr.)</a:t>
            </a:r>
          </a:p>
          <a:p>
            <a:pPr marL="0" indent="0" defTabSz="91440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	</a:t>
            </a:r>
            <a:r>
              <a:rPr lang="sl-SI" sz="1400" i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ZUreP-3 (21., 27., 30., 37., 39. člen), Uredba PRS (23., 25., 26., 37., 91-96. člen), </a:t>
            </a:r>
          </a:p>
          <a:p>
            <a:pPr marL="358775" indent="0" defTabSz="91440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sl-SI" sz="1400" i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	Pravilnik OPN/OPPN, Priročnik Zeleni sistem v mestih in naseljih, Ozelenitev streh in vertikalna ozelenitev, Načrtovanje in organizacija GPS, Javne odprte grajene površine</a:t>
            </a:r>
          </a:p>
          <a:p>
            <a:pPr marL="0" indent="0" defTabSz="914400">
              <a:buNone/>
              <a:tabLst>
                <a:tab pos="361950" algn="l"/>
              </a:tabLst>
            </a:pPr>
            <a:endParaRPr lang="sl-SI" sz="14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defTabSz="914400">
              <a:buFontTx/>
              <a:buChar char="-"/>
              <a:tabLst>
                <a:tab pos="361950" algn="l"/>
              </a:tabLst>
            </a:pPr>
            <a:endParaRPr lang="sl-SI" sz="14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A8750FEF-809D-421E-8C72-C5DD07B35785}"/>
              </a:ext>
            </a:extLst>
          </p:cNvPr>
          <p:cNvSpPr txBox="1">
            <a:spLocks/>
          </p:cNvSpPr>
          <p:nvPr/>
        </p:nvSpPr>
        <p:spPr bwMode="auto">
          <a:xfrm>
            <a:off x="5040086" y="738417"/>
            <a:ext cx="3548743" cy="3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buFont typeface="Arial" panose="020B0604020202020204" pitchFamily="34" charset="0"/>
              <a:buNone/>
            </a:pPr>
            <a:r>
              <a:rPr lang="sl-SI" sz="1900" b="1" dirty="0">
                <a:solidFill>
                  <a:schemeClr val="tx2"/>
                </a:solidFill>
                <a:latin typeface="Republika" panose="02000506040000020004" pitchFamily="2" charset="-18"/>
              </a:rPr>
              <a:t>Urbanistična orodja</a:t>
            </a: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1500" i="1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20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5619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5BB650AF-6A0B-D305-A5F3-9107D909789A}"/>
              </a:ext>
            </a:extLst>
          </p:cNvPr>
          <p:cNvSpPr txBox="1">
            <a:spLocks/>
          </p:cNvSpPr>
          <p:nvPr/>
        </p:nvSpPr>
        <p:spPr bwMode="auto">
          <a:xfrm>
            <a:off x="734615" y="1422935"/>
            <a:ext cx="7854214" cy="485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URBANISTIČNIA ORODJA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¸(določila), ki naslavljano podnebne spremembe:</a:t>
            </a:r>
          </a:p>
          <a:p>
            <a:pPr marL="0" indent="0" algn="just" defTabSz="91440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sl-SI" sz="1600" b="1" dirty="0">
                <a:solidFill>
                  <a:schemeClr val="tx2"/>
                </a:solidFill>
                <a:latin typeface="Republika" panose="02000506040000020004" pitchFamily="2" charset="-18"/>
              </a:rPr>
              <a:t>-	</a:t>
            </a: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dostopnost/mobilnost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 (dostopnost do storitev, zelenih površin in JPP, poudarek na 	hoji, kolesarjenju in uporabi JPP, razmestitev dejavnosti, varne poti)</a:t>
            </a:r>
          </a:p>
          <a:p>
            <a:pPr marL="358775" indent="-358775" defTabSz="914400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	</a:t>
            </a:r>
            <a:r>
              <a:rPr lang="sl-SI" sz="1400" i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ZUreP-3 (25., 27., 31., 37. člen), Uredba PRS (23. – zagotovi se 5 min peš dostopnost, 30. - 39., 45. 49., 96-97. člen), </a:t>
            </a:r>
          </a:p>
          <a:p>
            <a:pPr marL="358775" indent="-358775" defTabSz="914400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sl-SI" sz="1400" i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	Pravilnik OPN/OPPN, Priročnik Javne odprte grajene površine</a:t>
            </a:r>
          </a:p>
          <a:p>
            <a:pPr defTabSz="914400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potrebe po vodi 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(modra infrastruktura, ukrepi po zadrževanju vode, ponovni uporabi vode padavinske vode) </a:t>
            </a:r>
          </a:p>
          <a:p>
            <a:pPr marL="358775" indent="-358775" defTabSz="914400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sl-SI" sz="1400" i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	ZUreP-3 (30., 39. člen), Uredba PRS (27., 52., 95., 96. člen), </a:t>
            </a:r>
          </a:p>
          <a:p>
            <a:pPr marL="358775" indent="-358775" defTabSz="914400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sl-SI" sz="1400" i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	Priročnik Načrtovanje in organizacija GPS, Zeleni sistem mesta in naselja, idr. </a:t>
            </a:r>
          </a:p>
          <a:p>
            <a:pPr defTabSz="914400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ohlajevanje naselij, urbanih prostorov in stavb 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(morfologija naselja –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prevetrenost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, razmerja med grajeno strukturo in odprtimi prostori, naprave za hlajenje stavb) </a:t>
            </a:r>
          </a:p>
          <a:p>
            <a:pPr defTabSz="914400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energija in materiali 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(reciklaža, umeščanje OVE naprav, krožno gospodarstvo…)</a:t>
            </a:r>
          </a:p>
          <a:p>
            <a:pPr defTabSz="914400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ukrepi pri urejanja turističnih destinacij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, ki zahtevajo nove pristope zaradi podnebnih sprememb</a:t>
            </a:r>
          </a:p>
          <a:p>
            <a:pPr defTabSz="914400">
              <a:spcBef>
                <a:spcPts val="600"/>
              </a:spcBef>
              <a:buFontTx/>
              <a:buChar char="-"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ukrepi za zagotavljanje zdravja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 ljudi (npr. epidemija COVID z vplivi na načrtovanje mest, odprtih prostorov in stavb:  socialna distanca, stanovanjske stavbe, delo od doma, samooskrba, odprti prostori kot so balkon, terasa, zeleno dvorišče, javni odprti grajeni in zeleni prostori, mobilnost, dostopnost do storitev, …)</a:t>
            </a:r>
          </a:p>
          <a:p>
            <a:pPr marL="0" indent="0" defTabSz="914400">
              <a:buNone/>
              <a:tabLst>
                <a:tab pos="361950" algn="l"/>
              </a:tabLst>
            </a:pPr>
            <a:endParaRPr lang="sl-SI" sz="14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defTabSz="914400">
              <a:buFontTx/>
              <a:buChar char="-"/>
              <a:tabLst>
                <a:tab pos="361950" algn="l"/>
              </a:tabLst>
            </a:pPr>
            <a:endParaRPr lang="sl-SI" sz="14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A8750FEF-809D-421E-8C72-C5DD07B35785}"/>
              </a:ext>
            </a:extLst>
          </p:cNvPr>
          <p:cNvSpPr txBox="1">
            <a:spLocks/>
          </p:cNvSpPr>
          <p:nvPr/>
        </p:nvSpPr>
        <p:spPr bwMode="auto">
          <a:xfrm>
            <a:off x="5040086" y="738417"/>
            <a:ext cx="3548743" cy="3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buFont typeface="Arial" panose="020B0604020202020204" pitchFamily="34" charset="0"/>
              <a:buNone/>
            </a:pPr>
            <a:r>
              <a:rPr lang="sl-SI" sz="1900" b="1" dirty="0">
                <a:solidFill>
                  <a:schemeClr val="tx2"/>
                </a:solidFill>
                <a:latin typeface="Republika" panose="02000506040000020004" pitchFamily="2" charset="-18"/>
              </a:rPr>
              <a:t>Urbanistična orodja</a:t>
            </a: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1500" i="1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20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8265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68D56C2-A533-4E3C-8FDB-13AD926B1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55" y="1054025"/>
            <a:ext cx="3562462" cy="338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0377F5A2-5654-EB65-7933-C8E86C857428}"/>
              </a:ext>
            </a:extLst>
          </p:cNvPr>
          <p:cNvSpPr txBox="1">
            <a:spLocks/>
          </p:cNvSpPr>
          <p:nvPr/>
        </p:nvSpPr>
        <p:spPr bwMode="auto">
          <a:xfrm>
            <a:off x="5040086" y="738417"/>
            <a:ext cx="3548743" cy="3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buFont typeface="Arial" panose="020B0604020202020204" pitchFamily="34" charset="0"/>
              <a:buNone/>
            </a:pPr>
            <a:r>
              <a:rPr lang="sl-SI" sz="1900" b="1" dirty="0">
                <a:solidFill>
                  <a:schemeClr val="tx2"/>
                </a:solidFill>
                <a:latin typeface="Republika" panose="02000506040000020004" pitchFamily="2" charset="-18"/>
              </a:rPr>
              <a:t>Urbanistična orodja</a:t>
            </a: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1500" i="1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20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4126060-28F7-A82A-BD67-09235807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3" y="1433298"/>
            <a:ext cx="2035183" cy="288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2FCB11B4-8E08-E9C1-90C4-EDB1FE6D7219}"/>
              </a:ext>
            </a:extLst>
          </p:cNvPr>
          <p:cNvSpPr txBox="1">
            <a:spLocks/>
          </p:cNvSpPr>
          <p:nvPr/>
        </p:nvSpPr>
        <p:spPr bwMode="auto">
          <a:xfrm>
            <a:off x="685833" y="4669971"/>
            <a:ext cx="7902996" cy="160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spcBef>
                <a:spcPts val="600"/>
              </a:spcBef>
              <a:buNone/>
              <a:tabLst>
                <a:tab pos="361950" algn="l"/>
              </a:tabLst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Primer: Vladna uredba o nacionalnih zahtevah glede načrtovanja in gradnje, Madžarska </a:t>
            </a:r>
            <a:endParaRPr lang="sl-SI" sz="14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defTabSz="914400">
              <a:buFontTx/>
              <a:buChar char="-"/>
              <a:tabLst>
                <a:tab pos="361950" algn="l"/>
              </a:tabLst>
            </a:pPr>
            <a:endParaRPr lang="sl-SI" sz="14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304041AA-E8D6-481D-9E11-B308A600C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369226"/>
              </p:ext>
            </p:extLst>
          </p:nvPr>
        </p:nvGraphicFramePr>
        <p:xfrm>
          <a:off x="685833" y="5041975"/>
          <a:ext cx="7293396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0489">
                  <a:extLst>
                    <a:ext uri="{9D8B030D-6E8A-4147-A177-3AD203B41FA5}">
                      <a16:colId xmlns:a16="http://schemas.microsoft.com/office/drawing/2014/main" val="2023038638"/>
                    </a:ext>
                  </a:extLst>
                </a:gridCol>
                <a:gridCol w="4652907">
                  <a:extLst>
                    <a:ext uri="{9D8B030D-6E8A-4147-A177-3AD203B41FA5}">
                      <a16:colId xmlns:a16="http://schemas.microsoft.com/office/drawing/2014/main" val="2444183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1200" dirty="0">
                          <a:solidFill>
                            <a:schemeClr val="tx2"/>
                          </a:solidFill>
                          <a:latin typeface="Republika" panose="02000506040000020004" pitchFamily="2" charset="-18"/>
                        </a:rPr>
                        <a:t>Debelina mineralnega substrata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200" kern="1200" dirty="0">
                          <a:solidFill>
                            <a:schemeClr val="tx2"/>
                          </a:solidFill>
                          <a:latin typeface="Republika" panose="02000506040000020004" pitchFamily="2" charset="-18"/>
                          <a:ea typeface="+mn-ea"/>
                          <a:cs typeface="+mn-cs"/>
                        </a:rPr>
                        <a:t>Nadomesti predpisan delež zelene površine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66783"/>
                  </a:ext>
                </a:extLst>
              </a:tr>
              <a:tr h="274191">
                <a:tc>
                  <a:txBody>
                    <a:bodyPr/>
                    <a:lstStyle/>
                    <a:p>
                      <a:r>
                        <a:rPr lang="sl-SI" sz="1200" dirty="0">
                          <a:solidFill>
                            <a:schemeClr val="tx2"/>
                          </a:solidFill>
                          <a:latin typeface="Republika" panose="02000506040000020004" pitchFamily="2" charset="-18"/>
                        </a:rPr>
                        <a:t>8 – 20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200" kern="1200" dirty="0">
                          <a:solidFill>
                            <a:schemeClr val="tx2"/>
                          </a:solidFill>
                          <a:latin typeface="Republika" panose="02000506040000020004" pitchFamily="2" charset="-18"/>
                          <a:ea typeface="+mn-ea"/>
                          <a:cs typeface="+mn-cs"/>
                        </a:rPr>
                        <a:t>15 %  od predpisanega (npr. industrija brez ZS 25% / z ZS 21,25%)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521225"/>
                  </a:ext>
                </a:extLst>
              </a:tr>
              <a:tr h="274191">
                <a:tc>
                  <a:txBody>
                    <a:bodyPr/>
                    <a:lstStyle/>
                    <a:p>
                      <a:r>
                        <a:rPr lang="sl-SI" sz="1200" dirty="0">
                          <a:solidFill>
                            <a:schemeClr val="tx2"/>
                          </a:solidFill>
                          <a:latin typeface="Republika" panose="02000506040000020004" pitchFamily="2" charset="-18"/>
                        </a:rPr>
                        <a:t>21 – 40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200" kern="1200" dirty="0">
                          <a:solidFill>
                            <a:schemeClr val="tx2"/>
                          </a:solidFill>
                          <a:latin typeface="Republika" panose="02000506040000020004" pitchFamily="2" charset="-18"/>
                          <a:ea typeface="+mn-ea"/>
                          <a:cs typeface="+mn-cs"/>
                        </a:rPr>
                        <a:t>25 % od predpisanega (npr. industrija brez ZS 25% / z ZS 18,75%)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346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1200" dirty="0">
                          <a:solidFill>
                            <a:schemeClr val="tx2"/>
                          </a:solidFill>
                          <a:latin typeface="Republika" panose="02000506040000020004" pitchFamily="2" charset="-18"/>
                        </a:rPr>
                        <a:t>41 – 80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200" kern="1200" dirty="0">
                          <a:solidFill>
                            <a:schemeClr val="tx2"/>
                          </a:solidFill>
                          <a:latin typeface="Republika" panose="02000506040000020004" pitchFamily="2" charset="-18"/>
                          <a:ea typeface="+mn-ea"/>
                          <a:cs typeface="+mn-cs"/>
                        </a:rPr>
                        <a:t>40 % od predpisanega (npr. industrija brez ZS 25% / z ZS  14,4%)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247288"/>
                  </a:ext>
                </a:extLst>
              </a:tr>
              <a:tr h="274191">
                <a:tc>
                  <a:txBody>
                    <a:bodyPr/>
                    <a:lstStyle/>
                    <a:p>
                      <a:r>
                        <a:rPr lang="sl-SI" sz="1200" dirty="0">
                          <a:solidFill>
                            <a:schemeClr val="tx2"/>
                          </a:solidFill>
                          <a:latin typeface="Republika" panose="02000506040000020004" pitchFamily="2" charset="-18"/>
                        </a:rPr>
                        <a:t>Nad 81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200" kern="1200" dirty="0">
                          <a:solidFill>
                            <a:schemeClr val="tx2"/>
                          </a:solidFill>
                          <a:latin typeface="Republika" panose="02000506040000020004" pitchFamily="2" charset="-18"/>
                          <a:ea typeface="+mn-ea"/>
                          <a:cs typeface="+mn-cs"/>
                        </a:rPr>
                        <a:t>75 %  od predpisanega (npr. industrija brez ZS 25% / z ZS 6,25%)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3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42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027A9BD-F670-4F63-B0D6-2AD17E2E44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4893" y="1270535"/>
            <a:ext cx="7854214" cy="485113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sl-SI" sz="17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Program evropske kohezijske politike v obdobju 2021 – 2027 v Sloveniji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l-SI" sz="17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Prednostna naloga 3: Zelena preobrazba za podnebno nevtralnost</a:t>
            </a:r>
          </a:p>
          <a:p>
            <a:pPr marL="819150" indent="-457200" algn="just">
              <a:buFontTx/>
              <a:buChar char="-"/>
              <a:tabLst>
                <a:tab pos="361950" algn="l"/>
              </a:tabLst>
            </a:pP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Specifični cilj RSO2.7. Izboljšanje varstva in ohranjanja narave ter biotske raznovrstnosti in zelene infrastrukture, tudi v mestnem okolju, in zmanjšanje vseh oblik onesnaževanja (ESRR)</a:t>
            </a:r>
          </a:p>
          <a:p>
            <a:pPr marL="1077913" indent="-273050" algn="just">
              <a:buNone/>
              <a:tabLst>
                <a:tab pos="1077913" algn="l"/>
              </a:tabLst>
            </a:pP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-	Ukrepi za zagotavljanje in izboljšanje zelene infrastrukture, dostopa prebivalcev do zelene infrastrukture v </a:t>
            </a:r>
            <a:r>
              <a:rPr lang="sl-SI" sz="14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urbanih območjih ter ozelenjevanje mest</a:t>
            </a: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 pomembno prispevajo k ohranjanju in izboljšanju kakovosti življenja in okolja v </a:t>
            </a:r>
            <a:r>
              <a:rPr lang="sl-SI" sz="14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mestih. </a:t>
            </a:r>
            <a:endParaRPr lang="sl-SI" sz="1400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marL="1077913" indent="-273050" algn="just">
              <a:buNone/>
              <a:tabLst>
                <a:tab pos="1077913" algn="l"/>
              </a:tabLst>
            </a:pP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-	Podpira se vlaganja v zagotavljanje dostopne in privlačne zelene in modre urbane infrastrukture, ob upoštevanju načela uporabe na naravi temelječih rešitev. </a:t>
            </a:r>
          </a:p>
          <a:p>
            <a:pPr marL="1077913" indent="-273050" algn="just">
              <a:buFontTx/>
              <a:buChar char="-"/>
              <a:tabLst>
                <a:tab pos="1077913" algn="l"/>
              </a:tabLst>
            </a:pP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Z ukrepi podpiramo doseganje cilja, zastavljenega v novem predlogu nacionalne prostorske politike, za preprečevanje pretiranega zgoščanja urbane strukture z doseganjem ali ohranjanjem vsaj 40 % deleža javnih in odprtih zelenih površin v ureditvenem območju naselja.</a:t>
            </a:r>
          </a:p>
          <a:p>
            <a:pPr algn="just">
              <a:buFontTx/>
              <a:buChar char="-"/>
              <a:tabLst>
                <a:tab pos="452438" algn="l"/>
              </a:tabLst>
            </a:pPr>
            <a:endParaRPr lang="sl-SI" sz="1400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marL="0" lvl="2" indent="0" algn="just">
              <a:buNone/>
            </a:pPr>
            <a:r>
              <a:rPr lang="sl-SI" sz="1600" b="1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Razpoložljiva sredstva v okviru tega specifičnega cilja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:</a:t>
            </a:r>
          </a:p>
          <a:p>
            <a:pPr marL="355600" indent="-355600" algn="just">
              <a:buFontTx/>
              <a:buChar char="-"/>
              <a:tabLst>
                <a:tab pos="361950" algn="l"/>
              </a:tabLst>
            </a:pP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Mestnim občinam (12) po povabilu ZMOS v okviru mehanizma CTN 23,44 mio EUR (EU + RS);</a:t>
            </a:r>
          </a:p>
          <a:p>
            <a:pPr marL="355600" indent="-355600" algn="just">
              <a:buFontTx/>
              <a:buChar char="-"/>
              <a:tabLst>
                <a:tab pos="361950" algn="l"/>
              </a:tabLst>
            </a:pP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Vsem občinam (212) v okviru regionalnega razvoja z mehanizmom DRR 19,27 mio EUR ( EU + RS);</a:t>
            </a:r>
          </a:p>
          <a:p>
            <a:pPr marL="355600" indent="-355600" algn="just">
              <a:buFontTx/>
              <a:buChar char="-"/>
              <a:tabLst>
                <a:tab pos="361950" algn="l"/>
              </a:tabLst>
            </a:pP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Republika" panose="02000506040000020004" pitchFamily="2" charset="-18"/>
              </a:rPr>
              <a:t>Inovativni projekti za zagotavljanja zelene infrastrukture v mestih 7 mio EUR ( EU + RS)</a:t>
            </a:r>
          </a:p>
          <a:p>
            <a:pPr marL="819150" indent="-457200" algn="just">
              <a:buFontTx/>
              <a:buChar char="-"/>
              <a:tabLst>
                <a:tab pos="361950" algn="l"/>
              </a:tabLst>
            </a:pPr>
            <a:endParaRPr lang="sl-SI" sz="1600" dirty="0">
              <a:solidFill>
                <a:schemeClr val="tx1">
                  <a:lumMod val="50000"/>
                </a:schemeClr>
              </a:solidFill>
              <a:latin typeface="Republika" panose="02000506040000020004" pitchFamily="2" charset="-18"/>
            </a:endParaRPr>
          </a:p>
        </p:txBody>
      </p:sp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CE9FD331-4021-8DAE-3F2F-4F164497E108}"/>
              </a:ext>
            </a:extLst>
          </p:cNvPr>
          <p:cNvSpPr txBox="1">
            <a:spLocks/>
          </p:cNvSpPr>
          <p:nvPr/>
        </p:nvSpPr>
        <p:spPr bwMode="auto">
          <a:xfrm>
            <a:off x="4180114" y="738417"/>
            <a:ext cx="4408715" cy="3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buFont typeface="Arial" panose="020B0604020202020204" pitchFamily="34" charset="0"/>
              <a:buNone/>
            </a:pPr>
            <a:r>
              <a:rPr lang="sl-SI" sz="1900" b="1" dirty="0">
                <a:solidFill>
                  <a:schemeClr val="tx2"/>
                </a:solidFill>
                <a:latin typeface="Republika" panose="02000506040000020004" pitchFamily="2" charset="-18"/>
              </a:rPr>
              <a:t>Urbanistična orodja – Finančni ukrepi</a:t>
            </a: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1500" i="1" dirty="0">
              <a:solidFill>
                <a:schemeClr val="bg2">
                  <a:lumMod val="25000"/>
                </a:schemeClr>
              </a:solidFill>
              <a:latin typeface="Republika" panose="02000506040000020004" pitchFamily="2" charset="-18"/>
            </a:endParaRPr>
          </a:p>
          <a:p>
            <a:pPr marL="0" indent="0" algn="r" defTabSz="914400"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sl-SI" sz="20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235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3EA691EE-3A5D-48CA-AC12-F19C234DC8B0}"/>
              </a:ext>
            </a:extLst>
          </p:cNvPr>
          <p:cNvSpPr txBox="1">
            <a:spLocks/>
          </p:cNvSpPr>
          <p:nvPr/>
        </p:nvSpPr>
        <p:spPr bwMode="auto">
          <a:xfrm>
            <a:off x="971550" y="1009233"/>
            <a:ext cx="72009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600"/>
              </a:spcBef>
              <a:buFont typeface="Arial" panose="020B0604020202020204" pitchFamily="34" charset="0"/>
              <a:buNone/>
              <a:tabLst>
                <a:tab pos="352425" algn="l"/>
              </a:tabLst>
            </a:pPr>
            <a:endParaRPr lang="sl-SI" altLang="sl-SI" sz="2400" dirty="0">
              <a:solidFill>
                <a:schemeClr val="tx2"/>
              </a:solidFill>
            </a:endParaRPr>
          </a:p>
          <a:p>
            <a:pPr marL="0" indent="0" algn="ctr" defTabSz="914400">
              <a:spcBef>
                <a:spcPts val="600"/>
              </a:spcBef>
              <a:buFont typeface="Arial" panose="020B0604020202020204" pitchFamily="34" charset="0"/>
              <a:buNone/>
              <a:tabLst>
                <a:tab pos="352425" algn="l"/>
              </a:tabLst>
            </a:pPr>
            <a:endParaRPr lang="sl-SI" altLang="sl-SI" sz="2400" dirty="0">
              <a:solidFill>
                <a:schemeClr val="tx2"/>
              </a:solidFill>
            </a:endParaRPr>
          </a:p>
          <a:p>
            <a:pPr marL="0" indent="0" algn="ctr" defTabSz="914400">
              <a:spcBef>
                <a:spcPts val="600"/>
              </a:spcBef>
              <a:buFont typeface="Arial" panose="020B0604020202020204" pitchFamily="34" charset="0"/>
              <a:buNone/>
              <a:tabLst>
                <a:tab pos="352425" algn="l"/>
              </a:tabLst>
            </a:pPr>
            <a:endParaRPr lang="sl-SI" altLang="sl-SI" sz="2400" dirty="0">
              <a:solidFill>
                <a:schemeClr val="tx2"/>
              </a:solidFill>
            </a:endParaRPr>
          </a:p>
          <a:p>
            <a:pPr marL="0" indent="0" algn="ctr" defTabSz="914400">
              <a:spcBef>
                <a:spcPts val="600"/>
              </a:spcBef>
              <a:buFont typeface="Arial" panose="020B0604020202020204" pitchFamily="34" charset="0"/>
              <a:buNone/>
              <a:tabLst>
                <a:tab pos="352425" algn="l"/>
              </a:tabLst>
            </a:pPr>
            <a:r>
              <a:rPr lang="sl-SI" altLang="sl-SI" dirty="0">
                <a:solidFill>
                  <a:schemeClr val="tx2"/>
                </a:solidFill>
                <a:latin typeface="Republika" panose="02000506040000020004" pitchFamily="2" charset="-18"/>
              </a:rPr>
              <a:t>Hvala za pozornost!</a:t>
            </a:r>
          </a:p>
          <a:p>
            <a:pPr marL="0" indent="0" algn="ctr" defTabSz="914400">
              <a:spcBef>
                <a:spcPts val="600"/>
              </a:spcBef>
              <a:buFont typeface="Arial" panose="020B0604020202020204" pitchFamily="34" charset="0"/>
              <a:buNone/>
              <a:tabLst>
                <a:tab pos="352425" algn="l"/>
              </a:tabLst>
            </a:pPr>
            <a:endParaRPr lang="sl-SI" altLang="sl-SI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marL="0" indent="0" algn="ctr" defTabSz="914400">
              <a:spcBef>
                <a:spcPts val="600"/>
              </a:spcBef>
              <a:buFont typeface="Arial" panose="020B0604020202020204" pitchFamily="34" charset="0"/>
              <a:buNone/>
              <a:tabLst>
                <a:tab pos="352425" algn="l"/>
              </a:tabLst>
            </a:pPr>
            <a:r>
              <a:rPr lang="sl-SI" altLang="sl-SI" sz="2400" dirty="0">
                <a:latin typeface="Republika" panose="02000506040000020004" pitchFamily="2" charset="-18"/>
                <a:hlinkClick r:id="rId2"/>
              </a:rPr>
              <a:t>https://www.gov.si/teme/drzavni-prostorski-red/</a:t>
            </a:r>
            <a:endParaRPr lang="sl-SI" altLang="sl-SI" sz="2000" i="1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marL="0" indent="0" algn="ctr" defTabSz="914400">
              <a:spcBef>
                <a:spcPts val="600"/>
              </a:spcBef>
              <a:buFont typeface="Arial" panose="020B0604020202020204" pitchFamily="34" charset="0"/>
              <a:buNone/>
              <a:tabLst>
                <a:tab pos="352425" algn="l"/>
              </a:tabLst>
            </a:pPr>
            <a:endParaRPr lang="sl-SI" altLang="sl-SI" sz="24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marL="0" indent="0" algn="ctr" defTabSz="914400">
              <a:spcBef>
                <a:spcPts val="600"/>
              </a:spcBef>
              <a:buFont typeface="Arial" panose="020B0604020202020204" pitchFamily="34" charset="0"/>
              <a:buNone/>
              <a:tabLst>
                <a:tab pos="352425" algn="l"/>
              </a:tabLst>
            </a:pPr>
            <a:r>
              <a:rPr lang="sl-SI" altLang="sl-SI" sz="2400" dirty="0">
                <a:solidFill>
                  <a:schemeClr val="tx2"/>
                </a:solidFill>
                <a:latin typeface="Republika" panose="02000506040000020004" pitchFamily="2" charset="-18"/>
                <a:hlinkClick r:id="rId3"/>
              </a:rPr>
              <a:t>gp.mnvp@gov.si</a:t>
            </a:r>
            <a:endParaRPr lang="sl-SI" altLang="sl-SI" sz="24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marL="0" indent="0" algn="ctr" defTabSz="914400">
              <a:spcBef>
                <a:spcPts val="600"/>
              </a:spcBef>
              <a:buFont typeface="Arial" panose="020B0604020202020204" pitchFamily="34" charset="0"/>
              <a:buNone/>
              <a:tabLst>
                <a:tab pos="352425" algn="l"/>
              </a:tabLst>
            </a:pPr>
            <a:endParaRPr lang="sl-SI" altLang="sl-SI" sz="240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marL="0" indent="0" algn="ctr" defTabSz="914400">
              <a:spcBef>
                <a:spcPts val="600"/>
              </a:spcBef>
              <a:buFont typeface="Arial" panose="020B0604020202020204" pitchFamily="34" charset="0"/>
              <a:buNone/>
              <a:tabLst>
                <a:tab pos="352425" algn="l"/>
              </a:tabLst>
            </a:pPr>
            <a:r>
              <a:rPr lang="sl-SI" altLang="sl-SI" sz="2000" dirty="0">
                <a:solidFill>
                  <a:schemeClr val="tx2"/>
                </a:solidFill>
                <a:latin typeface="Republika" panose="02000506040000020004" pitchFamily="2" charset="-18"/>
                <a:hlinkClick r:id="rId4"/>
              </a:rPr>
              <a:t>jernej.cervek@gov.si</a:t>
            </a:r>
            <a:endParaRPr lang="sl-SI" altLang="sl-SI" sz="200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0035571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nvp  -  Samo za branje" id="{56202F4A-D67C-4D65-9C08-E2B26442542B}" vid="{009D4DAA-10BE-47CA-A329-6A7D1CC68287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vp  -  Samo za branje" id="{56202F4A-D67C-4D65-9C08-E2B26442542B}" vid="{3CF449BE-07F7-4201-AE1C-C221E2D1C88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4e623-3132-4682-8312-93ae023b49b3">
      <Terms xmlns="http://schemas.microsoft.com/office/infopath/2007/PartnerControls"/>
    </lcf76f155ced4ddcb4097134ff3c332f>
    <Datum_x0020_objave xmlns="6174e623-3132-4682-8312-93ae023b49b3">2023-01-24T14:47:47+00:00</Datum_x0020_objave>
    <TaxCatchAll xmlns="c692225b-96e9-4b86-aa9e-be5af81d02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F491E763D3C748946BF9C3D5A61BC8" ma:contentTypeVersion="14" ma:contentTypeDescription="Ustvari nov dokument." ma:contentTypeScope="" ma:versionID="2cf272be5134f957dc7348d2b724a82a">
  <xsd:schema xmlns:xsd="http://www.w3.org/2001/XMLSchema" xmlns:xs="http://www.w3.org/2001/XMLSchema" xmlns:p="http://schemas.microsoft.com/office/2006/metadata/properties" xmlns:ns2="6174e623-3132-4682-8312-93ae023b49b3" xmlns:ns3="c692225b-96e9-4b86-aa9e-be5af81d02ac" targetNamespace="http://schemas.microsoft.com/office/2006/metadata/properties" ma:root="true" ma:fieldsID="a67914d09e3aba8d16b43cce5c1e2948" ns2:_="" ns3:_="">
    <xsd:import namespace="6174e623-3132-4682-8312-93ae023b49b3"/>
    <xsd:import namespace="c692225b-96e9-4b86-aa9e-be5af81d0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Datum_x0020_obja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4e623-3132-4682-8312-93ae023b4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1497c9cf-a874-46b4-aa75-1d1b1d995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Datum_x0020_objave" ma:index="19" nillable="true" ma:displayName="Datum objave" ma:default="[today]" ma:format="DateOnly" ma:internalName="Datum_x0020_objav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2225b-96e9-4b86-aa9e-be5af81d02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fca1b46-32c9-4cdb-960c-6fbc90030f75}" ma:internalName="TaxCatchAll" ma:showField="CatchAllData" ma:web="c692225b-96e9-4b86-aa9e-be5af81d02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EF18A1-9D79-4174-9992-B8ED773C1E9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6174e623-3132-4682-8312-93ae023b49b3"/>
    <ds:schemaRef ds:uri="http://schemas.microsoft.com/office/infopath/2007/PartnerControls"/>
    <ds:schemaRef ds:uri="http://purl.org/dc/elements/1.1/"/>
    <ds:schemaRef ds:uri="c692225b-96e9-4b86-aa9e-be5af81d02a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965775-482A-448C-BAEE-B1998C2D0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4e623-3132-4682-8312-93ae023b49b3"/>
    <ds:schemaRef ds:uri="c692225b-96e9-4b86-aa9e-be5af81d0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6E8160-F337-4D0F-A28C-2A29D64B99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mnvp</Template>
  <TotalTime>1560</TotalTime>
  <Words>1171</Words>
  <Application>Microsoft Office PowerPoint</Application>
  <PresentationFormat>Diaprojekcija na zaslonu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Wingdings</vt:lpstr>
      <vt:lpstr>Republika</vt:lpstr>
      <vt:lpstr>Arial</vt:lpstr>
      <vt:lpstr>Calibri</vt:lpstr>
      <vt:lpstr>blank</vt:lpstr>
      <vt:lpstr>Custom Design</vt:lpstr>
      <vt:lpstr>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Jernej Červek</dc:creator>
  <cp:lastModifiedBy>Jernej Červek</cp:lastModifiedBy>
  <cp:revision>46</cp:revision>
  <cp:lastPrinted>2023-10-23T13:45:00Z</cp:lastPrinted>
  <dcterms:created xsi:type="dcterms:W3CDTF">2023-03-22T09:57:28Z</dcterms:created>
  <dcterms:modified xsi:type="dcterms:W3CDTF">2023-10-26T05:26:43Z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0x01010032F491E763D3C748946BF9C3D5A61BC8</vt:lpwstr>
  </property>
</Properties>
</file>