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383" r:id="rId3"/>
    <p:sldId id="382" r:id="rId4"/>
    <p:sldId id="325" r:id="rId5"/>
    <p:sldId id="347" r:id="rId6"/>
    <p:sldId id="412" r:id="rId7"/>
    <p:sldId id="353" r:id="rId8"/>
    <p:sldId id="409" r:id="rId9"/>
    <p:sldId id="413" r:id="rId10"/>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gita GIGA-R" initials="MG" lastIdx="1" clrIdx="0">
    <p:extLst>
      <p:ext uri="{19B8F6BF-5375-455C-9EA6-DF929625EA0E}">
        <p15:presenceInfo xmlns:p15="http://schemas.microsoft.com/office/powerpoint/2012/main" userId="bee67809c267ead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15" autoAdjust="0"/>
  </p:normalViewPr>
  <p:slideViewPr>
    <p:cSldViewPr snapToGrid="0">
      <p:cViewPr varScale="1">
        <p:scale>
          <a:sx n="73" d="100"/>
          <a:sy n="73" d="100"/>
        </p:scale>
        <p:origin x="55" y="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D3E2EF-1332-4085-8271-994F9DC28F05}" type="datetimeFigureOut">
              <a:rPr lang="sl-SI" smtClean="0"/>
              <a:t>26. 10. 2023</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3EFDCC-11C8-44EA-8F82-F83898FF566C}" type="slidenum">
              <a:rPr lang="sl-SI" smtClean="0"/>
              <a:t>‹#›</a:t>
            </a:fld>
            <a:endParaRPr lang="sl-SI"/>
          </a:p>
        </p:txBody>
      </p:sp>
    </p:spTree>
    <p:extLst>
      <p:ext uri="{BB962C8B-B14F-4D97-AF65-F5344CB8AC3E}">
        <p14:creationId xmlns:p14="http://schemas.microsoft.com/office/powerpoint/2010/main" val="302520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B0D3A494-E9E5-4633-AFFE-5C49BE7C3BD3}"/>
              </a:ext>
            </a:extLst>
          </p:cNvPr>
          <p:cNvSpPr>
            <a:spLocks noGrp="1" noRot="1" noChangeAspect="1" noTextEdit="1"/>
          </p:cNvSpPr>
          <p:nvPr>
            <p:ph type="sldImg"/>
          </p:nvPr>
        </p:nvSpPr>
        <p:spPr>
          <a:ln/>
        </p:spPr>
      </p:sp>
      <p:sp>
        <p:nvSpPr>
          <p:cNvPr id="24579" name="Notes Placeholder 2">
            <a:extLst>
              <a:ext uri="{FF2B5EF4-FFF2-40B4-BE49-F238E27FC236}">
                <a16:creationId xmlns:a16="http://schemas.microsoft.com/office/drawing/2014/main" id="{37CAF66D-612E-4BB8-BA1B-F78D59B42BD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l-SI" altLang="sl-SI">
              <a:latin typeface="Arial" panose="020B0604020202020204" pitchFamily="34" charset="0"/>
              <a:cs typeface="Arial" panose="020B0604020202020204" pitchFamily="34" charset="0"/>
            </a:endParaRPr>
          </a:p>
        </p:txBody>
      </p:sp>
      <p:sp>
        <p:nvSpPr>
          <p:cNvPr id="24580" name="Slide Number Placeholder 3">
            <a:extLst>
              <a:ext uri="{FF2B5EF4-FFF2-40B4-BE49-F238E27FC236}">
                <a16:creationId xmlns:a16="http://schemas.microsoft.com/office/drawing/2014/main" id="{A73A3AFD-9D80-492F-A155-373C822E202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9B20657-C6F7-49E7-BD1B-A0A653F4620F}" type="slidenum">
              <a:rPr lang="sl-SI" altLang="sl-SI"/>
              <a:pPr/>
              <a:t>2</a:t>
            </a:fld>
            <a:endParaRPr lang="sl-SI" altLang="sl-SI"/>
          </a:p>
        </p:txBody>
      </p:sp>
    </p:spTree>
    <p:extLst>
      <p:ext uri="{BB962C8B-B14F-4D97-AF65-F5344CB8AC3E}">
        <p14:creationId xmlns:p14="http://schemas.microsoft.com/office/powerpoint/2010/main" val="1222654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B0D3A494-E9E5-4633-AFFE-5C49BE7C3BD3}"/>
              </a:ext>
            </a:extLst>
          </p:cNvPr>
          <p:cNvSpPr>
            <a:spLocks noGrp="1" noRot="1" noChangeAspect="1" noTextEdit="1"/>
          </p:cNvSpPr>
          <p:nvPr>
            <p:ph type="sldImg"/>
          </p:nvPr>
        </p:nvSpPr>
        <p:spPr>
          <a:ln/>
        </p:spPr>
      </p:sp>
      <p:sp>
        <p:nvSpPr>
          <p:cNvPr id="24579" name="Notes Placeholder 2">
            <a:extLst>
              <a:ext uri="{FF2B5EF4-FFF2-40B4-BE49-F238E27FC236}">
                <a16:creationId xmlns:a16="http://schemas.microsoft.com/office/drawing/2014/main" id="{37CAF66D-612E-4BB8-BA1B-F78D59B42BD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l-SI" altLang="sl-SI">
              <a:latin typeface="Arial" panose="020B0604020202020204" pitchFamily="34" charset="0"/>
              <a:cs typeface="Arial" panose="020B0604020202020204" pitchFamily="34" charset="0"/>
            </a:endParaRPr>
          </a:p>
        </p:txBody>
      </p:sp>
      <p:sp>
        <p:nvSpPr>
          <p:cNvPr id="24580" name="Slide Number Placeholder 3">
            <a:extLst>
              <a:ext uri="{FF2B5EF4-FFF2-40B4-BE49-F238E27FC236}">
                <a16:creationId xmlns:a16="http://schemas.microsoft.com/office/drawing/2014/main" id="{A73A3AFD-9D80-492F-A155-373C822E202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9B20657-C6F7-49E7-BD1B-A0A653F4620F}" type="slidenum">
              <a:rPr lang="sl-SI" altLang="sl-SI"/>
              <a:pPr/>
              <a:t>3</a:t>
            </a:fld>
            <a:endParaRPr lang="sl-SI" altLang="sl-SI"/>
          </a:p>
        </p:txBody>
      </p:sp>
    </p:spTree>
    <p:extLst>
      <p:ext uri="{BB962C8B-B14F-4D97-AF65-F5344CB8AC3E}">
        <p14:creationId xmlns:p14="http://schemas.microsoft.com/office/powerpoint/2010/main" val="4231830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B0D3A494-E9E5-4633-AFFE-5C49BE7C3BD3}"/>
              </a:ext>
            </a:extLst>
          </p:cNvPr>
          <p:cNvSpPr>
            <a:spLocks noGrp="1" noRot="1" noChangeAspect="1" noTextEdit="1"/>
          </p:cNvSpPr>
          <p:nvPr>
            <p:ph type="sldImg"/>
          </p:nvPr>
        </p:nvSpPr>
        <p:spPr>
          <a:ln/>
        </p:spPr>
      </p:sp>
      <p:sp>
        <p:nvSpPr>
          <p:cNvPr id="24579" name="Notes Placeholder 2">
            <a:extLst>
              <a:ext uri="{FF2B5EF4-FFF2-40B4-BE49-F238E27FC236}">
                <a16:creationId xmlns:a16="http://schemas.microsoft.com/office/drawing/2014/main" id="{37CAF66D-612E-4BB8-BA1B-F78D59B42BD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l-SI" altLang="sl-SI">
              <a:latin typeface="Arial" panose="020B0604020202020204" pitchFamily="34" charset="0"/>
              <a:cs typeface="Arial" panose="020B0604020202020204" pitchFamily="34" charset="0"/>
            </a:endParaRPr>
          </a:p>
        </p:txBody>
      </p:sp>
      <p:sp>
        <p:nvSpPr>
          <p:cNvPr id="24580" name="Slide Number Placeholder 3">
            <a:extLst>
              <a:ext uri="{FF2B5EF4-FFF2-40B4-BE49-F238E27FC236}">
                <a16:creationId xmlns:a16="http://schemas.microsoft.com/office/drawing/2014/main" id="{A73A3AFD-9D80-492F-A155-373C822E202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9B20657-C6F7-49E7-BD1B-A0A653F4620F}" type="slidenum">
              <a:rPr lang="sl-SI" altLang="sl-SI"/>
              <a:pPr/>
              <a:t>4</a:t>
            </a:fld>
            <a:endParaRPr lang="sl-SI" altLang="sl-SI"/>
          </a:p>
        </p:txBody>
      </p:sp>
    </p:spTree>
    <p:extLst>
      <p:ext uri="{BB962C8B-B14F-4D97-AF65-F5344CB8AC3E}">
        <p14:creationId xmlns:p14="http://schemas.microsoft.com/office/powerpoint/2010/main" val="325536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B0D3A494-E9E5-4633-AFFE-5C49BE7C3BD3}"/>
              </a:ext>
            </a:extLst>
          </p:cNvPr>
          <p:cNvSpPr>
            <a:spLocks noGrp="1" noRot="1" noChangeAspect="1" noTextEdit="1"/>
          </p:cNvSpPr>
          <p:nvPr>
            <p:ph type="sldImg"/>
          </p:nvPr>
        </p:nvSpPr>
        <p:spPr>
          <a:ln/>
        </p:spPr>
      </p:sp>
      <p:sp>
        <p:nvSpPr>
          <p:cNvPr id="24579" name="Notes Placeholder 2">
            <a:extLst>
              <a:ext uri="{FF2B5EF4-FFF2-40B4-BE49-F238E27FC236}">
                <a16:creationId xmlns:a16="http://schemas.microsoft.com/office/drawing/2014/main" id="{37CAF66D-612E-4BB8-BA1B-F78D59B42BD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l-SI" altLang="sl-SI">
              <a:latin typeface="Arial" panose="020B0604020202020204" pitchFamily="34" charset="0"/>
              <a:cs typeface="Arial" panose="020B0604020202020204" pitchFamily="34" charset="0"/>
            </a:endParaRPr>
          </a:p>
        </p:txBody>
      </p:sp>
      <p:sp>
        <p:nvSpPr>
          <p:cNvPr id="24580" name="Slide Number Placeholder 3">
            <a:extLst>
              <a:ext uri="{FF2B5EF4-FFF2-40B4-BE49-F238E27FC236}">
                <a16:creationId xmlns:a16="http://schemas.microsoft.com/office/drawing/2014/main" id="{A73A3AFD-9D80-492F-A155-373C822E202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9B20657-C6F7-49E7-BD1B-A0A653F4620F}" type="slidenum">
              <a:rPr lang="sl-SI" altLang="sl-SI"/>
              <a:pPr/>
              <a:t>5</a:t>
            </a:fld>
            <a:endParaRPr lang="sl-SI" altLang="sl-SI"/>
          </a:p>
        </p:txBody>
      </p:sp>
    </p:spTree>
    <p:extLst>
      <p:ext uri="{BB962C8B-B14F-4D97-AF65-F5344CB8AC3E}">
        <p14:creationId xmlns:p14="http://schemas.microsoft.com/office/powerpoint/2010/main" val="3322229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B0D3A494-E9E5-4633-AFFE-5C49BE7C3BD3}"/>
              </a:ext>
            </a:extLst>
          </p:cNvPr>
          <p:cNvSpPr>
            <a:spLocks noGrp="1" noRot="1" noChangeAspect="1" noTextEdit="1"/>
          </p:cNvSpPr>
          <p:nvPr>
            <p:ph type="sldImg"/>
          </p:nvPr>
        </p:nvSpPr>
        <p:spPr>
          <a:ln/>
        </p:spPr>
      </p:sp>
      <p:sp>
        <p:nvSpPr>
          <p:cNvPr id="24579" name="Notes Placeholder 2">
            <a:extLst>
              <a:ext uri="{FF2B5EF4-FFF2-40B4-BE49-F238E27FC236}">
                <a16:creationId xmlns:a16="http://schemas.microsoft.com/office/drawing/2014/main" id="{37CAF66D-612E-4BB8-BA1B-F78D59B42BD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l-SI" altLang="sl-SI">
              <a:latin typeface="Arial" panose="020B0604020202020204" pitchFamily="34" charset="0"/>
              <a:cs typeface="Arial" panose="020B0604020202020204" pitchFamily="34" charset="0"/>
            </a:endParaRPr>
          </a:p>
        </p:txBody>
      </p:sp>
      <p:sp>
        <p:nvSpPr>
          <p:cNvPr id="24580" name="Slide Number Placeholder 3">
            <a:extLst>
              <a:ext uri="{FF2B5EF4-FFF2-40B4-BE49-F238E27FC236}">
                <a16:creationId xmlns:a16="http://schemas.microsoft.com/office/drawing/2014/main" id="{A73A3AFD-9D80-492F-A155-373C822E202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9B20657-C6F7-49E7-BD1B-A0A653F4620F}" type="slidenum">
              <a:rPr kumimoji="0" lang="sl-SI" altLang="sl-S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l-SI" altLang="sl-S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50214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B0D3A494-E9E5-4633-AFFE-5C49BE7C3BD3}"/>
              </a:ext>
            </a:extLst>
          </p:cNvPr>
          <p:cNvSpPr>
            <a:spLocks noGrp="1" noRot="1" noChangeAspect="1" noTextEdit="1"/>
          </p:cNvSpPr>
          <p:nvPr>
            <p:ph type="sldImg"/>
          </p:nvPr>
        </p:nvSpPr>
        <p:spPr>
          <a:ln/>
        </p:spPr>
      </p:sp>
      <p:sp>
        <p:nvSpPr>
          <p:cNvPr id="24579" name="Notes Placeholder 2">
            <a:extLst>
              <a:ext uri="{FF2B5EF4-FFF2-40B4-BE49-F238E27FC236}">
                <a16:creationId xmlns:a16="http://schemas.microsoft.com/office/drawing/2014/main" id="{37CAF66D-612E-4BB8-BA1B-F78D59B42BD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l-SI" altLang="sl-SI">
              <a:latin typeface="Arial" panose="020B0604020202020204" pitchFamily="34" charset="0"/>
              <a:cs typeface="Arial" panose="020B0604020202020204" pitchFamily="34" charset="0"/>
            </a:endParaRPr>
          </a:p>
        </p:txBody>
      </p:sp>
      <p:sp>
        <p:nvSpPr>
          <p:cNvPr id="24580" name="Slide Number Placeholder 3">
            <a:extLst>
              <a:ext uri="{FF2B5EF4-FFF2-40B4-BE49-F238E27FC236}">
                <a16:creationId xmlns:a16="http://schemas.microsoft.com/office/drawing/2014/main" id="{A73A3AFD-9D80-492F-A155-373C822E202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9B20657-C6F7-49E7-BD1B-A0A653F4620F}" type="slidenum">
              <a:rPr lang="sl-SI" altLang="sl-SI"/>
              <a:pPr/>
              <a:t>7</a:t>
            </a:fld>
            <a:endParaRPr lang="sl-SI" altLang="sl-SI"/>
          </a:p>
        </p:txBody>
      </p:sp>
    </p:spTree>
    <p:extLst>
      <p:ext uri="{BB962C8B-B14F-4D97-AF65-F5344CB8AC3E}">
        <p14:creationId xmlns:p14="http://schemas.microsoft.com/office/powerpoint/2010/main" val="3685667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B0D3A494-E9E5-4633-AFFE-5C49BE7C3BD3}"/>
              </a:ext>
            </a:extLst>
          </p:cNvPr>
          <p:cNvSpPr>
            <a:spLocks noGrp="1" noRot="1" noChangeAspect="1" noTextEdit="1"/>
          </p:cNvSpPr>
          <p:nvPr>
            <p:ph type="sldImg"/>
          </p:nvPr>
        </p:nvSpPr>
        <p:spPr>
          <a:ln/>
        </p:spPr>
      </p:sp>
      <p:sp>
        <p:nvSpPr>
          <p:cNvPr id="24579" name="Notes Placeholder 2">
            <a:extLst>
              <a:ext uri="{FF2B5EF4-FFF2-40B4-BE49-F238E27FC236}">
                <a16:creationId xmlns:a16="http://schemas.microsoft.com/office/drawing/2014/main" id="{37CAF66D-612E-4BB8-BA1B-F78D59B42BD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l-SI" altLang="sl-SI">
              <a:latin typeface="Arial" panose="020B0604020202020204" pitchFamily="34" charset="0"/>
              <a:cs typeface="Arial" panose="020B0604020202020204" pitchFamily="34" charset="0"/>
            </a:endParaRPr>
          </a:p>
        </p:txBody>
      </p:sp>
      <p:sp>
        <p:nvSpPr>
          <p:cNvPr id="24580" name="Slide Number Placeholder 3">
            <a:extLst>
              <a:ext uri="{FF2B5EF4-FFF2-40B4-BE49-F238E27FC236}">
                <a16:creationId xmlns:a16="http://schemas.microsoft.com/office/drawing/2014/main" id="{A73A3AFD-9D80-492F-A155-373C822E202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9B20657-C6F7-49E7-BD1B-A0A653F4620F}" type="slidenum">
              <a:rPr kumimoji="0" lang="sl-SI" altLang="sl-S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l-SI" altLang="sl-S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76155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B0D3A494-E9E5-4633-AFFE-5C49BE7C3BD3}"/>
              </a:ext>
            </a:extLst>
          </p:cNvPr>
          <p:cNvSpPr>
            <a:spLocks noGrp="1" noRot="1" noChangeAspect="1" noTextEdit="1"/>
          </p:cNvSpPr>
          <p:nvPr>
            <p:ph type="sldImg"/>
          </p:nvPr>
        </p:nvSpPr>
        <p:spPr>
          <a:ln/>
        </p:spPr>
      </p:sp>
      <p:sp>
        <p:nvSpPr>
          <p:cNvPr id="24579" name="Notes Placeholder 2">
            <a:extLst>
              <a:ext uri="{FF2B5EF4-FFF2-40B4-BE49-F238E27FC236}">
                <a16:creationId xmlns:a16="http://schemas.microsoft.com/office/drawing/2014/main" id="{37CAF66D-612E-4BB8-BA1B-F78D59B42BD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l-SI" altLang="sl-SI" dirty="0">
              <a:latin typeface="Arial" panose="020B0604020202020204" pitchFamily="34" charset="0"/>
              <a:cs typeface="Arial" panose="020B0604020202020204" pitchFamily="34" charset="0"/>
            </a:endParaRPr>
          </a:p>
        </p:txBody>
      </p:sp>
      <p:sp>
        <p:nvSpPr>
          <p:cNvPr id="24580" name="Slide Number Placeholder 3">
            <a:extLst>
              <a:ext uri="{FF2B5EF4-FFF2-40B4-BE49-F238E27FC236}">
                <a16:creationId xmlns:a16="http://schemas.microsoft.com/office/drawing/2014/main" id="{A73A3AFD-9D80-492F-A155-373C822E202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9B20657-C6F7-49E7-BD1B-A0A653F4620F}" type="slidenum">
              <a:rPr lang="sl-SI" altLang="sl-SI"/>
              <a:pPr/>
              <a:t>9</a:t>
            </a:fld>
            <a:endParaRPr lang="sl-SI" altLang="sl-SI"/>
          </a:p>
        </p:txBody>
      </p:sp>
    </p:spTree>
    <p:extLst>
      <p:ext uri="{BB962C8B-B14F-4D97-AF65-F5344CB8AC3E}">
        <p14:creationId xmlns:p14="http://schemas.microsoft.com/office/powerpoint/2010/main" val="3851591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AB970C9-F4C3-4261-B39A-0EB54F40C776}"/>
              </a:ext>
            </a:extLst>
          </p:cNvPr>
          <p:cNvSpPr>
            <a:spLocks noGrp="1"/>
          </p:cNvSpPr>
          <p:nvPr>
            <p:ph type="ctrTitle"/>
          </p:nvPr>
        </p:nvSpPr>
        <p:spPr>
          <a:xfrm>
            <a:off x="1524000" y="1122363"/>
            <a:ext cx="9144000" cy="2387600"/>
          </a:xfrm>
        </p:spPr>
        <p:txBody>
          <a:bodyPr anchor="b"/>
          <a:lstStyle>
            <a:lvl1pPr algn="ctr">
              <a:defRPr sz="6000"/>
            </a:lvl1pPr>
          </a:lstStyle>
          <a:p>
            <a:r>
              <a:rPr lang="sl-SI"/>
              <a:t>Kliknite, če želite urediti slog naslova matrice</a:t>
            </a:r>
          </a:p>
        </p:txBody>
      </p:sp>
      <p:sp>
        <p:nvSpPr>
          <p:cNvPr id="3" name="Podnaslov 2">
            <a:extLst>
              <a:ext uri="{FF2B5EF4-FFF2-40B4-BE49-F238E27FC236}">
                <a16:creationId xmlns:a16="http://schemas.microsoft.com/office/drawing/2014/main" id="{E9D6C90C-114F-4F4D-9E00-8164267610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0ADA2D2E-4885-43E4-B014-478CC686036E}"/>
              </a:ext>
            </a:extLst>
          </p:cNvPr>
          <p:cNvSpPr>
            <a:spLocks noGrp="1"/>
          </p:cNvSpPr>
          <p:nvPr>
            <p:ph type="dt" sz="half" idx="10"/>
          </p:nvPr>
        </p:nvSpPr>
        <p:spPr/>
        <p:txBody>
          <a:bodyPr/>
          <a:lstStyle/>
          <a:p>
            <a:fld id="{66B19F8C-1E07-4F3D-A933-3D167481E70C}" type="datetimeFigureOut">
              <a:rPr lang="sl-SI" smtClean="0"/>
              <a:t>26. 10. 2023</a:t>
            </a:fld>
            <a:endParaRPr lang="sl-SI"/>
          </a:p>
        </p:txBody>
      </p:sp>
      <p:sp>
        <p:nvSpPr>
          <p:cNvPr id="5" name="Označba mesta noge 4">
            <a:extLst>
              <a:ext uri="{FF2B5EF4-FFF2-40B4-BE49-F238E27FC236}">
                <a16:creationId xmlns:a16="http://schemas.microsoft.com/office/drawing/2014/main" id="{AB84928F-DF76-45B3-BBB0-E5F6ADD98F48}"/>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E9BC06C2-B0AA-440F-9518-076D161F9C0E}"/>
              </a:ext>
            </a:extLst>
          </p:cNvPr>
          <p:cNvSpPr>
            <a:spLocks noGrp="1"/>
          </p:cNvSpPr>
          <p:nvPr>
            <p:ph type="sldNum" sz="quarter" idx="12"/>
          </p:nvPr>
        </p:nvSpPr>
        <p:spPr/>
        <p:txBody>
          <a:bodyPr/>
          <a:lstStyle/>
          <a:p>
            <a:fld id="{1350507B-16A4-4854-A671-2A781835A895}" type="slidenum">
              <a:rPr lang="sl-SI" smtClean="0"/>
              <a:t>‹#›</a:t>
            </a:fld>
            <a:endParaRPr lang="sl-SI"/>
          </a:p>
        </p:txBody>
      </p:sp>
    </p:spTree>
    <p:extLst>
      <p:ext uri="{BB962C8B-B14F-4D97-AF65-F5344CB8AC3E}">
        <p14:creationId xmlns:p14="http://schemas.microsoft.com/office/powerpoint/2010/main" val="9515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6218E7E-3C0A-4E0F-A0E6-DB93225C2713}"/>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43C58ECD-AE09-404A-9E73-0A13A61C179A}"/>
              </a:ext>
            </a:extLst>
          </p:cNvPr>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C49E9981-C32C-49FA-94EB-A21B4F7D85F8}"/>
              </a:ext>
            </a:extLst>
          </p:cNvPr>
          <p:cNvSpPr>
            <a:spLocks noGrp="1"/>
          </p:cNvSpPr>
          <p:nvPr>
            <p:ph type="dt" sz="half" idx="10"/>
          </p:nvPr>
        </p:nvSpPr>
        <p:spPr/>
        <p:txBody>
          <a:bodyPr/>
          <a:lstStyle/>
          <a:p>
            <a:fld id="{66B19F8C-1E07-4F3D-A933-3D167481E70C}" type="datetimeFigureOut">
              <a:rPr lang="sl-SI" smtClean="0"/>
              <a:t>26. 10. 2023</a:t>
            </a:fld>
            <a:endParaRPr lang="sl-SI"/>
          </a:p>
        </p:txBody>
      </p:sp>
      <p:sp>
        <p:nvSpPr>
          <p:cNvPr id="5" name="Označba mesta noge 4">
            <a:extLst>
              <a:ext uri="{FF2B5EF4-FFF2-40B4-BE49-F238E27FC236}">
                <a16:creationId xmlns:a16="http://schemas.microsoft.com/office/drawing/2014/main" id="{5FBC31EC-639C-4399-93E6-FFEE9858210E}"/>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586898C5-863C-40A1-A735-A1B1F602FB1D}"/>
              </a:ext>
            </a:extLst>
          </p:cNvPr>
          <p:cNvSpPr>
            <a:spLocks noGrp="1"/>
          </p:cNvSpPr>
          <p:nvPr>
            <p:ph type="sldNum" sz="quarter" idx="12"/>
          </p:nvPr>
        </p:nvSpPr>
        <p:spPr/>
        <p:txBody>
          <a:bodyPr/>
          <a:lstStyle/>
          <a:p>
            <a:fld id="{1350507B-16A4-4854-A671-2A781835A895}" type="slidenum">
              <a:rPr lang="sl-SI" smtClean="0"/>
              <a:t>‹#›</a:t>
            </a:fld>
            <a:endParaRPr lang="sl-SI"/>
          </a:p>
        </p:txBody>
      </p:sp>
    </p:spTree>
    <p:extLst>
      <p:ext uri="{BB962C8B-B14F-4D97-AF65-F5344CB8AC3E}">
        <p14:creationId xmlns:p14="http://schemas.microsoft.com/office/powerpoint/2010/main" val="2710690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29BFDDFA-6804-4E48-B078-93BFA1CC7607}"/>
              </a:ext>
            </a:extLst>
          </p:cNvPr>
          <p:cNvSpPr>
            <a:spLocks noGrp="1"/>
          </p:cNvSpPr>
          <p:nvPr>
            <p:ph type="title" orient="vert"/>
          </p:nvPr>
        </p:nvSpPr>
        <p:spPr>
          <a:xfrm>
            <a:off x="8724900" y="365125"/>
            <a:ext cx="2628900"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4B3D4738-AA0A-4154-98E5-DA58ED86750A}"/>
              </a:ext>
            </a:extLst>
          </p:cNvPr>
          <p:cNvSpPr>
            <a:spLocks noGrp="1"/>
          </p:cNvSpPr>
          <p:nvPr>
            <p:ph type="body" orient="vert" idx="1"/>
          </p:nvPr>
        </p:nvSpPr>
        <p:spPr>
          <a:xfrm>
            <a:off x="838200" y="365125"/>
            <a:ext cx="7734300" cy="5811838"/>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4254BAD0-23C2-4BD0-B654-9F2D4DAC4C7F}"/>
              </a:ext>
            </a:extLst>
          </p:cNvPr>
          <p:cNvSpPr>
            <a:spLocks noGrp="1"/>
          </p:cNvSpPr>
          <p:nvPr>
            <p:ph type="dt" sz="half" idx="10"/>
          </p:nvPr>
        </p:nvSpPr>
        <p:spPr/>
        <p:txBody>
          <a:bodyPr/>
          <a:lstStyle/>
          <a:p>
            <a:fld id="{66B19F8C-1E07-4F3D-A933-3D167481E70C}" type="datetimeFigureOut">
              <a:rPr lang="sl-SI" smtClean="0"/>
              <a:t>26. 10. 2023</a:t>
            </a:fld>
            <a:endParaRPr lang="sl-SI"/>
          </a:p>
        </p:txBody>
      </p:sp>
      <p:sp>
        <p:nvSpPr>
          <p:cNvPr id="5" name="Označba mesta noge 4">
            <a:extLst>
              <a:ext uri="{FF2B5EF4-FFF2-40B4-BE49-F238E27FC236}">
                <a16:creationId xmlns:a16="http://schemas.microsoft.com/office/drawing/2014/main" id="{1DA5B915-635E-42D0-AEC8-CA8E85737F28}"/>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821A3DB0-2E85-4779-B4B2-150E1086D4C5}"/>
              </a:ext>
            </a:extLst>
          </p:cNvPr>
          <p:cNvSpPr>
            <a:spLocks noGrp="1"/>
          </p:cNvSpPr>
          <p:nvPr>
            <p:ph type="sldNum" sz="quarter" idx="12"/>
          </p:nvPr>
        </p:nvSpPr>
        <p:spPr/>
        <p:txBody>
          <a:bodyPr/>
          <a:lstStyle/>
          <a:p>
            <a:fld id="{1350507B-16A4-4854-A671-2A781835A895}" type="slidenum">
              <a:rPr lang="sl-SI" smtClean="0"/>
              <a:t>‹#›</a:t>
            </a:fld>
            <a:endParaRPr lang="sl-SI"/>
          </a:p>
        </p:txBody>
      </p:sp>
    </p:spTree>
    <p:extLst>
      <p:ext uri="{BB962C8B-B14F-4D97-AF65-F5344CB8AC3E}">
        <p14:creationId xmlns:p14="http://schemas.microsoft.com/office/powerpoint/2010/main" val="3789433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53CB013-0D63-4C8E-99C2-52F5477EEDBE}"/>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60477277-665A-4A22-87BD-11E19882BAB7}"/>
              </a:ext>
            </a:extLst>
          </p:cNvPr>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367137FB-5898-4916-8F8E-2330C7B2E8C2}"/>
              </a:ext>
            </a:extLst>
          </p:cNvPr>
          <p:cNvSpPr>
            <a:spLocks noGrp="1"/>
          </p:cNvSpPr>
          <p:nvPr>
            <p:ph type="dt" sz="half" idx="10"/>
          </p:nvPr>
        </p:nvSpPr>
        <p:spPr/>
        <p:txBody>
          <a:bodyPr/>
          <a:lstStyle/>
          <a:p>
            <a:fld id="{66B19F8C-1E07-4F3D-A933-3D167481E70C}" type="datetimeFigureOut">
              <a:rPr lang="sl-SI" smtClean="0"/>
              <a:t>26. 10. 2023</a:t>
            </a:fld>
            <a:endParaRPr lang="sl-SI"/>
          </a:p>
        </p:txBody>
      </p:sp>
      <p:sp>
        <p:nvSpPr>
          <p:cNvPr id="5" name="Označba mesta noge 4">
            <a:extLst>
              <a:ext uri="{FF2B5EF4-FFF2-40B4-BE49-F238E27FC236}">
                <a16:creationId xmlns:a16="http://schemas.microsoft.com/office/drawing/2014/main" id="{5B5C6542-A60A-434B-B524-1AFAB61E2E5B}"/>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2276CBD7-A88B-492C-939D-A8EE85709FF7}"/>
              </a:ext>
            </a:extLst>
          </p:cNvPr>
          <p:cNvSpPr>
            <a:spLocks noGrp="1"/>
          </p:cNvSpPr>
          <p:nvPr>
            <p:ph type="sldNum" sz="quarter" idx="12"/>
          </p:nvPr>
        </p:nvSpPr>
        <p:spPr/>
        <p:txBody>
          <a:bodyPr/>
          <a:lstStyle/>
          <a:p>
            <a:fld id="{1350507B-16A4-4854-A671-2A781835A895}" type="slidenum">
              <a:rPr lang="sl-SI" smtClean="0"/>
              <a:t>‹#›</a:t>
            </a:fld>
            <a:endParaRPr lang="sl-SI"/>
          </a:p>
        </p:txBody>
      </p:sp>
    </p:spTree>
    <p:extLst>
      <p:ext uri="{BB962C8B-B14F-4D97-AF65-F5344CB8AC3E}">
        <p14:creationId xmlns:p14="http://schemas.microsoft.com/office/powerpoint/2010/main" val="1612214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D95ADC4-2C33-40F4-8CFF-06E00BDE8EAF}"/>
              </a:ext>
            </a:extLst>
          </p:cNvPr>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37EF5708-7F75-4440-A946-F647338E5F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Uredite sloge besedila matrice</a:t>
            </a:r>
          </a:p>
        </p:txBody>
      </p:sp>
      <p:sp>
        <p:nvSpPr>
          <p:cNvPr id="4" name="Označba mesta datuma 3">
            <a:extLst>
              <a:ext uri="{FF2B5EF4-FFF2-40B4-BE49-F238E27FC236}">
                <a16:creationId xmlns:a16="http://schemas.microsoft.com/office/drawing/2014/main" id="{3E33098B-6E01-4716-84FB-7F2A7B1DCAD4}"/>
              </a:ext>
            </a:extLst>
          </p:cNvPr>
          <p:cNvSpPr>
            <a:spLocks noGrp="1"/>
          </p:cNvSpPr>
          <p:nvPr>
            <p:ph type="dt" sz="half" idx="10"/>
          </p:nvPr>
        </p:nvSpPr>
        <p:spPr/>
        <p:txBody>
          <a:bodyPr/>
          <a:lstStyle/>
          <a:p>
            <a:fld id="{66B19F8C-1E07-4F3D-A933-3D167481E70C}" type="datetimeFigureOut">
              <a:rPr lang="sl-SI" smtClean="0"/>
              <a:t>26. 10. 2023</a:t>
            </a:fld>
            <a:endParaRPr lang="sl-SI"/>
          </a:p>
        </p:txBody>
      </p:sp>
      <p:sp>
        <p:nvSpPr>
          <p:cNvPr id="5" name="Označba mesta noge 4">
            <a:extLst>
              <a:ext uri="{FF2B5EF4-FFF2-40B4-BE49-F238E27FC236}">
                <a16:creationId xmlns:a16="http://schemas.microsoft.com/office/drawing/2014/main" id="{F96C172E-DD19-4A7A-A66E-98E5AA0CF95F}"/>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F91B2957-2722-42BD-9837-F8ECE9ED85A2}"/>
              </a:ext>
            </a:extLst>
          </p:cNvPr>
          <p:cNvSpPr>
            <a:spLocks noGrp="1"/>
          </p:cNvSpPr>
          <p:nvPr>
            <p:ph type="sldNum" sz="quarter" idx="12"/>
          </p:nvPr>
        </p:nvSpPr>
        <p:spPr/>
        <p:txBody>
          <a:bodyPr/>
          <a:lstStyle/>
          <a:p>
            <a:fld id="{1350507B-16A4-4854-A671-2A781835A895}" type="slidenum">
              <a:rPr lang="sl-SI" smtClean="0"/>
              <a:t>‹#›</a:t>
            </a:fld>
            <a:endParaRPr lang="sl-SI"/>
          </a:p>
        </p:txBody>
      </p:sp>
    </p:spTree>
    <p:extLst>
      <p:ext uri="{BB962C8B-B14F-4D97-AF65-F5344CB8AC3E}">
        <p14:creationId xmlns:p14="http://schemas.microsoft.com/office/powerpoint/2010/main" val="196923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3EDDDDA-EC2C-445C-9D0D-A6E59424D837}"/>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53C55C11-3094-47E8-8A3F-101D91D3C00F}"/>
              </a:ext>
            </a:extLst>
          </p:cNvPr>
          <p:cNvSpPr>
            <a:spLocks noGrp="1"/>
          </p:cNvSpPr>
          <p:nvPr>
            <p:ph sz="half" idx="1"/>
          </p:nvPr>
        </p:nvSpPr>
        <p:spPr>
          <a:xfrm>
            <a:off x="838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C0FF994B-D430-46F4-894C-973089D6B9D5}"/>
              </a:ext>
            </a:extLst>
          </p:cNvPr>
          <p:cNvSpPr>
            <a:spLocks noGrp="1"/>
          </p:cNvSpPr>
          <p:nvPr>
            <p:ph sz="half" idx="2"/>
          </p:nvPr>
        </p:nvSpPr>
        <p:spPr>
          <a:xfrm>
            <a:off x="6172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A9DF800C-ACA2-4061-8EDE-6EABB66038A5}"/>
              </a:ext>
            </a:extLst>
          </p:cNvPr>
          <p:cNvSpPr>
            <a:spLocks noGrp="1"/>
          </p:cNvSpPr>
          <p:nvPr>
            <p:ph type="dt" sz="half" idx="10"/>
          </p:nvPr>
        </p:nvSpPr>
        <p:spPr/>
        <p:txBody>
          <a:bodyPr/>
          <a:lstStyle/>
          <a:p>
            <a:fld id="{66B19F8C-1E07-4F3D-A933-3D167481E70C}" type="datetimeFigureOut">
              <a:rPr lang="sl-SI" smtClean="0"/>
              <a:t>26. 10. 2023</a:t>
            </a:fld>
            <a:endParaRPr lang="sl-SI"/>
          </a:p>
        </p:txBody>
      </p:sp>
      <p:sp>
        <p:nvSpPr>
          <p:cNvPr id="6" name="Označba mesta noge 5">
            <a:extLst>
              <a:ext uri="{FF2B5EF4-FFF2-40B4-BE49-F238E27FC236}">
                <a16:creationId xmlns:a16="http://schemas.microsoft.com/office/drawing/2014/main" id="{2CAA2461-16D0-487A-958B-E0146A554DDF}"/>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55E31AA0-C334-419D-A4A9-B5AA5F5405AB}"/>
              </a:ext>
            </a:extLst>
          </p:cNvPr>
          <p:cNvSpPr>
            <a:spLocks noGrp="1"/>
          </p:cNvSpPr>
          <p:nvPr>
            <p:ph type="sldNum" sz="quarter" idx="12"/>
          </p:nvPr>
        </p:nvSpPr>
        <p:spPr/>
        <p:txBody>
          <a:bodyPr/>
          <a:lstStyle/>
          <a:p>
            <a:fld id="{1350507B-16A4-4854-A671-2A781835A895}" type="slidenum">
              <a:rPr lang="sl-SI" smtClean="0"/>
              <a:t>‹#›</a:t>
            </a:fld>
            <a:endParaRPr lang="sl-SI"/>
          </a:p>
        </p:txBody>
      </p:sp>
    </p:spTree>
    <p:extLst>
      <p:ext uri="{BB962C8B-B14F-4D97-AF65-F5344CB8AC3E}">
        <p14:creationId xmlns:p14="http://schemas.microsoft.com/office/powerpoint/2010/main" val="3596710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E8DBCB5-D91F-4296-BF1E-624AF9E9D9C5}"/>
              </a:ext>
            </a:extLst>
          </p:cNvPr>
          <p:cNvSpPr>
            <a:spLocks noGrp="1"/>
          </p:cNvSpPr>
          <p:nvPr>
            <p:ph type="title"/>
          </p:nvPr>
        </p:nvSpPr>
        <p:spPr>
          <a:xfrm>
            <a:off x="839788" y="365125"/>
            <a:ext cx="105156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0C8DD0FB-EE78-49B9-A91A-9374C05BEF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značba mesta vsebine 3">
            <a:extLst>
              <a:ext uri="{FF2B5EF4-FFF2-40B4-BE49-F238E27FC236}">
                <a16:creationId xmlns:a16="http://schemas.microsoft.com/office/drawing/2014/main" id="{C7D987BD-813E-438C-83C3-80C201885A2B}"/>
              </a:ext>
            </a:extLst>
          </p:cNvPr>
          <p:cNvSpPr>
            <a:spLocks noGrp="1"/>
          </p:cNvSpPr>
          <p:nvPr>
            <p:ph sz="half" idx="2"/>
          </p:nvPr>
        </p:nvSpPr>
        <p:spPr>
          <a:xfrm>
            <a:off x="839788" y="2505075"/>
            <a:ext cx="5157787"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CF7D1B02-552E-442A-8004-0BB3214B24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značba mesta vsebine 5">
            <a:extLst>
              <a:ext uri="{FF2B5EF4-FFF2-40B4-BE49-F238E27FC236}">
                <a16:creationId xmlns:a16="http://schemas.microsoft.com/office/drawing/2014/main" id="{25BBF9CA-F573-403F-82ED-15CCBDCF54DD}"/>
              </a:ext>
            </a:extLst>
          </p:cNvPr>
          <p:cNvSpPr>
            <a:spLocks noGrp="1"/>
          </p:cNvSpPr>
          <p:nvPr>
            <p:ph sz="quarter" idx="4"/>
          </p:nvPr>
        </p:nvSpPr>
        <p:spPr>
          <a:xfrm>
            <a:off x="6172200" y="2505075"/>
            <a:ext cx="5183188"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E463D6D4-5C27-480B-ADD8-809033B1A403}"/>
              </a:ext>
            </a:extLst>
          </p:cNvPr>
          <p:cNvSpPr>
            <a:spLocks noGrp="1"/>
          </p:cNvSpPr>
          <p:nvPr>
            <p:ph type="dt" sz="half" idx="10"/>
          </p:nvPr>
        </p:nvSpPr>
        <p:spPr/>
        <p:txBody>
          <a:bodyPr/>
          <a:lstStyle/>
          <a:p>
            <a:fld id="{66B19F8C-1E07-4F3D-A933-3D167481E70C}" type="datetimeFigureOut">
              <a:rPr lang="sl-SI" smtClean="0"/>
              <a:t>26. 10. 2023</a:t>
            </a:fld>
            <a:endParaRPr lang="sl-SI"/>
          </a:p>
        </p:txBody>
      </p:sp>
      <p:sp>
        <p:nvSpPr>
          <p:cNvPr id="8" name="Označba mesta noge 7">
            <a:extLst>
              <a:ext uri="{FF2B5EF4-FFF2-40B4-BE49-F238E27FC236}">
                <a16:creationId xmlns:a16="http://schemas.microsoft.com/office/drawing/2014/main" id="{A1B0F5A9-86AB-4D1D-A636-B3C13CCC02DF}"/>
              </a:ext>
            </a:extLst>
          </p:cNvPr>
          <p:cNvSpPr>
            <a:spLocks noGrp="1"/>
          </p:cNvSpPr>
          <p:nvPr>
            <p:ph type="ftr" sz="quarter" idx="11"/>
          </p:nvPr>
        </p:nvSpPr>
        <p:spPr/>
        <p:txBody>
          <a:bodyPr/>
          <a:lstStyle/>
          <a:p>
            <a:endParaRPr lang="sl-SI"/>
          </a:p>
        </p:txBody>
      </p:sp>
      <p:sp>
        <p:nvSpPr>
          <p:cNvPr id="9" name="Označba mesta številke diapozitiva 8">
            <a:extLst>
              <a:ext uri="{FF2B5EF4-FFF2-40B4-BE49-F238E27FC236}">
                <a16:creationId xmlns:a16="http://schemas.microsoft.com/office/drawing/2014/main" id="{59FC348D-F736-4620-9E0D-809FE6A953D0}"/>
              </a:ext>
            </a:extLst>
          </p:cNvPr>
          <p:cNvSpPr>
            <a:spLocks noGrp="1"/>
          </p:cNvSpPr>
          <p:nvPr>
            <p:ph type="sldNum" sz="quarter" idx="12"/>
          </p:nvPr>
        </p:nvSpPr>
        <p:spPr/>
        <p:txBody>
          <a:bodyPr/>
          <a:lstStyle/>
          <a:p>
            <a:fld id="{1350507B-16A4-4854-A671-2A781835A895}" type="slidenum">
              <a:rPr lang="sl-SI" smtClean="0"/>
              <a:t>‹#›</a:t>
            </a:fld>
            <a:endParaRPr lang="sl-SI"/>
          </a:p>
        </p:txBody>
      </p:sp>
    </p:spTree>
    <p:extLst>
      <p:ext uri="{BB962C8B-B14F-4D97-AF65-F5344CB8AC3E}">
        <p14:creationId xmlns:p14="http://schemas.microsoft.com/office/powerpoint/2010/main" val="2554545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C47DABF-7906-42A6-9F6B-FCD93A8FBC55}"/>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F5162768-03CF-4BFF-823E-BACFD4F63D11}"/>
              </a:ext>
            </a:extLst>
          </p:cNvPr>
          <p:cNvSpPr>
            <a:spLocks noGrp="1"/>
          </p:cNvSpPr>
          <p:nvPr>
            <p:ph type="dt" sz="half" idx="10"/>
          </p:nvPr>
        </p:nvSpPr>
        <p:spPr/>
        <p:txBody>
          <a:bodyPr/>
          <a:lstStyle/>
          <a:p>
            <a:fld id="{66B19F8C-1E07-4F3D-A933-3D167481E70C}" type="datetimeFigureOut">
              <a:rPr lang="sl-SI" smtClean="0"/>
              <a:t>26. 10. 2023</a:t>
            </a:fld>
            <a:endParaRPr lang="sl-SI"/>
          </a:p>
        </p:txBody>
      </p:sp>
      <p:sp>
        <p:nvSpPr>
          <p:cNvPr id="4" name="Označba mesta noge 3">
            <a:extLst>
              <a:ext uri="{FF2B5EF4-FFF2-40B4-BE49-F238E27FC236}">
                <a16:creationId xmlns:a16="http://schemas.microsoft.com/office/drawing/2014/main" id="{C7A19998-130E-4CC2-9DD5-768DD0D38E25}"/>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id="{1C5B6128-6371-4C94-AF70-D13C681CABF5}"/>
              </a:ext>
            </a:extLst>
          </p:cNvPr>
          <p:cNvSpPr>
            <a:spLocks noGrp="1"/>
          </p:cNvSpPr>
          <p:nvPr>
            <p:ph type="sldNum" sz="quarter" idx="12"/>
          </p:nvPr>
        </p:nvSpPr>
        <p:spPr/>
        <p:txBody>
          <a:bodyPr/>
          <a:lstStyle/>
          <a:p>
            <a:fld id="{1350507B-16A4-4854-A671-2A781835A895}" type="slidenum">
              <a:rPr lang="sl-SI" smtClean="0"/>
              <a:t>‹#›</a:t>
            </a:fld>
            <a:endParaRPr lang="sl-SI"/>
          </a:p>
        </p:txBody>
      </p:sp>
    </p:spTree>
    <p:extLst>
      <p:ext uri="{BB962C8B-B14F-4D97-AF65-F5344CB8AC3E}">
        <p14:creationId xmlns:p14="http://schemas.microsoft.com/office/powerpoint/2010/main" val="3737305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9B2457F6-62D0-4DF7-B4E6-3CE68C234E73}"/>
              </a:ext>
            </a:extLst>
          </p:cNvPr>
          <p:cNvSpPr>
            <a:spLocks noGrp="1"/>
          </p:cNvSpPr>
          <p:nvPr>
            <p:ph type="dt" sz="half" idx="10"/>
          </p:nvPr>
        </p:nvSpPr>
        <p:spPr/>
        <p:txBody>
          <a:bodyPr/>
          <a:lstStyle/>
          <a:p>
            <a:fld id="{66B19F8C-1E07-4F3D-A933-3D167481E70C}" type="datetimeFigureOut">
              <a:rPr lang="sl-SI" smtClean="0"/>
              <a:t>26. 10. 2023</a:t>
            </a:fld>
            <a:endParaRPr lang="sl-SI"/>
          </a:p>
        </p:txBody>
      </p:sp>
      <p:sp>
        <p:nvSpPr>
          <p:cNvPr id="3" name="Označba mesta noge 2">
            <a:extLst>
              <a:ext uri="{FF2B5EF4-FFF2-40B4-BE49-F238E27FC236}">
                <a16:creationId xmlns:a16="http://schemas.microsoft.com/office/drawing/2014/main" id="{9B672631-5417-481E-AE52-5BCDAD2AA92A}"/>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id="{D54F5403-F758-40AF-A548-71B9B0FE9FEA}"/>
              </a:ext>
            </a:extLst>
          </p:cNvPr>
          <p:cNvSpPr>
            <a:spLocks noGrp="1"/>
          </p:cNvSpPr>
          <p:nvPr>
            <p:ph type="sldNum" sz="quarter" idx="12"/>
          </p:nvPr>
        </p:nvSpPr>
        <p:spPr/>
        <p:txBody>
          <a:bodyPr/>
          <a:lstStyle/>
          <a:p>
            <a:fld id="{1350507B-16A4-4854-A671-2A781835A895}" type="slidenum">
              <a:rPr lang="sl-SI" smtClean="0"/>
              <a:t>‹#›</a:t>
            </a:fld>
            <a:endParaRPr lang="sl-SI"/>
          </a:p>
        </p:txBody>
      </p:sp>
    </p:spTree>
    <p:extLst>
      <p:ext uri="{BB962C8B-B14F-4D97-AF65-F5344CB8AC3E}">
        <p14:creationId xmlns:p14="http://schemas.microsoft.com/office/powerpoint/2010/main" val="3793535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BC80CE9-10E1-40F1-B57B-6B52A4B38E26}"/>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67D9CA37-A976-49AB-B119-37EC5FEF6D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C706CC94-B693-4EAD-B6B3-C115719B25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a:extLst>
              <a:ext uri="{FF2B5EF4-FFF2-40B4-BE49-F238E27FC236}">
                <a16:creationId xmlns:a16="http://schemas.microsoft.com/office/drawing/2014/main" id="{16055E5C-400B-4BE9-9B0C-655AD815C6F7}"/>
              </a:ext>
            </a:extLst>
          </p:cNvPr>
          <p:cNvSpPr>
            <a:spLocks noGrp="1"/>
          </p:cNvSpPr>
          <p:nvPr>
            <p:ph type="dt" sz="half" idx="10"/>
          </p:nvPr>
        </p:nvSpPr>
        <p:spPr/>
        <p:txBody>
          <a:bodyPr/>
          <a:lstStyle/>
          <a:p>
            <a:fld id="{66B19F8C-1E07-4F3D-A933-3D167481E70C}" type="datetimeFigureOut">
              <a:rPr lang="sl-SI" smtClean="0"/>
              <a:t>26. 10. 2023</a:t>
            </a:fld>
            <a:endParaRPr lang="sl-SI"/>
          </a:p>
        </p:txBody>
      </p:sp>
      <p:sp>
        <p:nvSpPr>
          <p:cNvPr id="6" name="Označba mesta noge 5">
            <a:extLst>
              <a:ext uri="{FF2B5EF4-FFF2-40B4-BE49-F238E27FC236}">
                <a16:creationId xmlns:a16="http://schemas.microsoft.com/office/drawing/2014/main" id="{85BDA77C-6C81-4B3E-B50F-DFFB01E8C6A4}"/>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6FBE5149-9202-425E-9A7A-03CD00D826A1}"/>
              </a:ext>
            </a:extLst>
          </p:cNvPr>
          <p:cNvSpPr>
            <a:spLocks noGrp="1"/>
          </p:cNvSpPr>
          <p:nvPr>
            <p:ph type="sldNum" sz="quarter" idx="12"/>
          </p:nvPr>
        </p:nvSpPr>
        <p:spPr/>
        <p:txBody>
          <a:bodyPr/>
          <a:lstStyle/>
          <a:p>
            <a:fld id="{1350507B-16A4-4854-A671-2A781835A895}" type="slidenum">
              <a:rPr lang="sl-SI" smtClean="0"/>
              <a:t>‹#›</a:t>
            </a:fld>
            <a:endParaRPr lang="sl-SI"/>
          </a:p>
        </p:txBody>
      </p:sp>
    </p:spTree>
    <p:extLst>
      <p:ext uri="{BB962C8B-B14F-4D97-AF65-F5344CB8AC3E}">
        <p14:creationId xmlns:p14="http://schemas.microsoft.com/office/powerpoint/2010/main" val="3321206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AABF900-3496-423F-BF03-03E87CBA25AE}"/>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6EFB51CA-6508-4764-B5DE-5389DFCB93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id="{FC03714A-2B8D-4F3E-B5BC-48C9C8A8AF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a:extLst>
              <a:ext uri="{FF2B5EF4-FFF2-40B4-BE49-F238E27FC236}">
                <a16:creationId xmlns:a16="http://schemas.microsoft.com/office/drawing/2014/main" id="{47B7E449-6FCE-44E4-B3A7-7C50819BDACC}"/>
              </a:ext>
            </a:extLst>
          </p:cNvPr>
          <p:cNvSpPr>
            <a:spLocks noGrp="1"/>
          </p:cNvSpPr>
          <p:nvPr>
            <p:ph type="dt" sz="half" idx="10"/>
          </p:nvPr>
        </p:nvSpPr>
        <p:spPr/>
        <p:txBody>
          <a:bodyPr/>
          <a:lstStyle/>
          <a:p>
            <a:fld id="{66B19F8C-1E07-4F3D-A933-3D167481E70C}" type="datetimeFigureOut">
              <a:rPr lang="sl-SI" smtClean="0"/>
              <a:t>26. 10. 2023</a:t>
            </a:fld>
            <a:endParaRPr lang="sl-SI"/>
          </a:p>
        </p:txBody>
      </p:sp>
      <p:sp>
        <p:nvSpPr>
          <p:cNvPr id="6" name="Označba mesta noge 5">
            <a:extLst>
              <a:ext uri="{FF2B5EF4-FFF2-40B4-BE49-F238E27FC236}">
                <a16:creationId xmlns:a16="http://schemas.microsoft.com/office/drawing/2014/main" id="{706D6424-3569-48FD-B6E4-D1F4D0800A72}"/>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7064C32A-DFFD-4EBC-8B2A-30698AE427C4}"/>
              </a:ext>
            </a:extLst>
          </p:cNvPr>
          <p:cNvSpPr>
            <a:spLocks noGrp="1"/>
          </p:cNvSpPr>
          <p:nvPr>
            <p:ph type="sldNum" sz="quarter" idx="12"/>
          </p:nvPr>
        </p:nvSpPr>
        <p:spPr/>
        <p:txBody>
          <a:bodyPr/>
          <a:lstStyle/>
          <a:p>
            <a:fld id="{1350507B-16A4-4854-A671-2A781835A895}" type="slidenum">
              <a:rPr lang="sl-SI" smtClean="0"/>
              <a:t>‹#›</a:t>
            </a:fld>
            <a:endParaRPr lang="sl-SI"/>
          </a:p>
        </p:txBody>
      </p:sp>
    </p:spTree>
    <p:extLst>
      <p:ext uri="{BB962C8B-B14F-4D97-AF65-F5344CB8AC3E}">
        <p14:creationId xmlns:p14="http://schemas.microsoft.com/office/powerpoint/2010/main" val="1222439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89FD10F3-CB99-4BD9-99C8-731661BD49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57A4F498-E29C-460B-93A7-F5A01BD919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2C54592B-4CBC-4658-BD26-F6B06A1A78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B19F8C-1E07-4F3D-A933-3D167481E70C}" type="datetimeFigureOut">
              <a:rPr lang="sl-SI" smtClean="0"/>
              <a:t>26. 10. 2023</a:t>
            </a:fld>
            <a:endParaRPr lang="sl-SI"/>
          </a:p>
        </p:txBody>
      </p:sp>
      <p:sp>
        <p:nvSpPr>
          <p:cNvPr id="5" name="Označba mesta noge 4">
            <a:extLst>
              <a:ext uri="{FF2B5EF4-FFF2-40B4-BE49-F238E27FC236}">
                <a16:creationId xmlns:a16="http://schemas.microsoft.com/office/drawing/2014/main" id="{F7A22B87-DD50-454B-9442-5D772887FB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a:extLst>
              <a:ext uri="{FF2B5EF4-FFF2-40B4-BE49-F238E27FC236}">
                <a16:creationId xmlns:a16="http://schemas.microsoft.com/office/drawing/2014/main" id="{74AE5562-1D43-452E-A4C5-74471FB983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50507B-16A4-4854-A671-2A781835A895}" type="slidenum">
              <a:rPr lang="sl-SI" smtClean="0"/>
              <a:t>‹#›</a:t>
            </a:fld>
            <a:endParaRPr lang="sl-SI"/>
          </a:p>
        </p:txBody>
      </p:sp>
    </p:spTree>
    <p:extLst>
      <p:ext uri="{BB962C8B-B14F-4D97-AF65-F5344CB8AC3E}">
        <p14:creationId xmlns:p14="http://schemas.microsoft.com/office/powerpoint/2010/main" val="3736016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32BD0EE-C8DF-4A9C-8AEF-B6DD0442411E}"/>
              </a:ext>
            </a:extLst>
          </p:cNvPr>
          <p:cNvSpPr>
            <a:spLocks noGrp="1"/>
          </p:cNvSpPr>
          <p:nvPr>
            <p:ph type="ctrTitle"/>
          </p:nvPr>
        </p:nvSpPr>
        <p:spPr>
          <a:xfrm>
            <a:off x="1" y="0"/>
            <a:ext cx="12192000" cy="4235116"/>
          </a:xfrm>
          <a:gradFill>
            <a:gsLst>
              <a:gs pos="0">
                <a:schemeClr val="accent5">
                  <a:lumMod val="75000"/>
                </a:schemeClr>
              </a:gs>
              <a:gs pos="72000">
                <a:schemeClr val="bg2"/>
              </a:gs>
              <a:gs pos="100000">
                <a:schemeClr val="bg2">
                  <a:lumMod val="90000"/>
                </a:schemeClr>
              </a:gs>
            </a:gsLst>
            <a:lin ang="5400000" scaled="1"/>
          </a:gradFill>
        </p:spPr>
        <p:txBody>
          <a:bodyPr>
            <a:normAutofit/>
          </a:bodyPr>
          <a:lstStyle/>
          <a:p>
            <a:r>
              <a:rPr lang="sl-SI" sz="5400" dirty="0"/>
              <a:t>Urbanistična orodja za bivalno kakovostna podnebno nevtralna mesta in naselja</a:t>
            </a:r>
          </a:p>
        </p:txBody>
      </p:sp>
      <p:sp>
        <p:nvSpPr>
          <p:cNvPr id="3" name="Podnaslov 2">
            <a:extLst>
              <a:ext uri="{FF2B5EF4-FFF2-40B4-BE49-F238E27FC236}">
                <a16:creationId xmlns:a16="http://schemas.microsoft.com/office/drawing/2014/main" id="{F764BC25-F1F1-406F-96DC-CAC268E2266A}"/>
              </a:ext>
            </a:extLst>
          </p:cNvPr>
          <p:cNvSpPr>
            <a:spLocks noGrp="1"/>
          </p:cNvSpPr>
          <p:nvPr>
            <p:ph type="subTitle" idx="1"/>
          </p:nvPr>
        </p:nvSpPr>
        <p:spPr>
          <a:xfrm>
            <a:off x="67378" y="4304682"/>
            <a:ext cx="12124622" cy="2553318"/>
          </a:xfrm>
        </p:spPr>
        <p:txBody>
          <a:bodyPr/>
          <a:lstStyle/>
          <a:p>
            <a:r>
              <a:rPr lang="sl-SI" dirty="0"/>
              <a:t>Margita Žaberl, GIGA-R d.o.o.</a:t>
            </a:r>
          </a:p>
          <a:p>
            <a:endParaRPr lang="sl-SI" sz="2000" dirty="0"/>
          </a:p>
          <a:p>
            <a:endParaRPr lang="sl-SI" sz="2000" dirty="0"/>
          </a:p>
          <a:p>
            <a:endParaRPr lang="sl-SI" sz="2000" dirty="0"/>
          </a:p>
          <a:p>
            <a:r>
              <a:rPr lang="sl-SI" sz="2000" dirty="0"/>
              <a:t>oktober 2023</a:t>
            </a:r>
          </a:p>
          <a:p>
            <a:endParaRPr lang="sl-SI" dirty="0"/>
          </a:p>
        </p:txBody>
      </p:sp>
      <p:pic>
        <p:nvPicPr>
          <p:cNvPr id="4" name="Slika 3">
            <a:extLst>
              <a:ext uri="{FF2B5EF4-FFF2-40B4-BE49-F238E27FC236}">
                <a16:creationId xmlns:a16="http://schemas.microsoft.com/office/drawing/2014/main" id="{BDBCBBC8-53E7-445C-A28B-BA1696E385C8}"/>
              </a:ext>
            </a:extLst>
          </p:cNvPr>
          <p:cNvPicPr>
            <a:picLocks noChangeAspect="1"/>
          </p:cNvPicPr>
          <p:nvPr/>
        </p:nvPicPr>
        <p:blipFill>
          <a:blip r:embed="rId2"/>
          <a:stretch>
            <a:fillRect/>
          </a:stretch>
        </p:blipFill>
        <p:spPr>
          <a:xfrm>
            <a:off x="10808088" y="6256079"/>
            <a:ext cx="1383912" cy="506012"/>
          </a:xfrm>
          <a:prstGeom prst="rect">
            <a:avLst/>
          </a:prstGeom>
        </p:spPr>
      </p:pic>
    </p:spTree>
    <p:extLst>
      <p:ext uri="{BB962C8B-B14F-4D97-AF65-F5344CB8AC3E}">
        <p14:creationId xmlns:p14="http://schemas.microsoft.com/office/powerpoint/2010/main" val="4174825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6FD0681A-E586-4854-A5E6-70A393C74B01}"/>
              </a:ext>
            </a:extLst>
          </p:cNvPr>
          <p:cNvPicPr>
            <a:picLocks noChangeAspect="1"/>
          </p:cNvPicPr>
          <p:nvPr/>
        </p:nvPicPr>
        <p:blipFill>
          <a:blip r:embed="rId3"/>
          <a:stretch>
            <a:fillRect/>
          </a:stretch>
        </p:blipFill>
        <p:spPr>
          <a:xfrm>
            <a:off x="10685493" y="6218739"/>
            <a:ext cx="1383912" cy="506012"/>
          </a:xfrm>
          <a:prstGeom prst="rect">
            <a:avLst/>
          </a:prstGeom>
        </p:spPr>
      </p:pic>
      <p:sp>
        <p:nvSpPr>
          <p:cNvPr id="6" name="PoljeZBesedilom 5">
            <a:extLst>
              <a:ext uri="{FF2B5EF4-FFF2-40B4-BE49-F238E27FC236}">
                <a16:creationId xmlns:a16="http://schemas.microsoft.com/office/drawing/2014/main" id="{4F598334-EC8F-3DEB-B6CE-B30B17B7B6D6}"/>
              </a:ext>
            </a:extLst>
          </p:cNvPr>
          <p:cNvSpPr txBox="1"/>
          <p:nvPr/>
        </p:nvSpPr>
        <p:spPr>
          <a:xfrm>
            <a:off x="951874" y="1166843"/>
            <a:ext cx="10221223" cy="4524315"/>
          </a:xfrm>
          <a:prstGeom prst="rect">
            <a:avLst/>
          </a:prstGeom>
          <a:noFill/>
        </p:spPr>
        <p:txBody>
          <a:bodyPr wrap="square">
            <a:spAutoFit/>
          </a:bodyPr>
          <a:lstStyle/>
          <a:p>
            <a:endParaRPr lang="sl-SI" dirty="0">
              <a:solidFill>
                <a:srgbClr val="2F5496"/>
              </a:solidFill>
              <a:latin typeface="Calibri" panose="020F0502020204030204" pitchFamily="34" charset="0"/>
              <a:ea typeface="Calibri" panose="020F0502020204030204" pitchFamily="34" charset="0"/>
            </a:endParaRPr>
          </a:p>
          <a:p>
            <a:endParaRPr lang="sl-SI" sz="18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sl-SI" sz="1800" dirty="0">
                <a:solidFill>
                  <a:srgbClr val="2F5496"/>
                </a:solidFill>
                <a:effectLst/>
                <a:latin typeface="Calibri" panose="020F0502020204030204" pitchFamily="34" charset="0"/>
                <a:ea typeface="Times New Roman" panose="02020603050405020304" pitchFamily="18" charset="0"/>
              </a:rPr>
              <a:t>Presoja podnebnih sprememb na različnih nivojih </a:t>
            </a:r>
            <a:r>
              <a:rPr lang="sl-SI" sz="1800" dirty="0" err="1">
                <a:solidFill>
                  <a:srgbClr val="2F5496"/>
                </a:solidFill>
                <a:effectLst/>
                <a:latin typeface="Calibri" panose="020F0502020204030204" pitchFamily="34" charset="0"/>
                <a:ea typeface="Times New Roman" panose="02020603050405020304" pitchFamily="18" charset="0"/>
              </a:rPr>
              <a:t>okoljskih</a:t>
            </a:r>
            <a:r>
              <a:rPr lang="sl-SI" sz="1800" dirty="0">
                <a:solidFill>
                  <a:srgbClr val="2F5496"/>
                </a:solidFill>
                <a:effectLst/>
                <a:latin typeface="Calibri" panose="020F0502020204030204" pitchFamily="34" charset="0"/>
                <a:ea typeface="Times New Roman" panose="02020603050405020304" pitchFamily="18" charset="0"/>
              </a:rPr>
              <a:t> presoj na nacionalni ravni: CPVO</a:t>
            </a:r>
            <a:r>
              <a:rPr lang="sl-SI" dirty="0">
                <a:solidFill>
                  <a:srgbClr val="2F5496"/>
                </a:solidFill>
                <a:latin typeface="Calibri" panose="020F0502020204030204" pitchFamily="34" charset="0"/>
                <a:ea typeface="Times New Roman" panose="02020603050405020304" pitchFamily="18" charset="0"/>
              </a:rPr>
              <a:t>,</a:t>
            </a:r>
            <a:r>
              <a:rPr lang="sl-SI" sz="1800" dirty="0">
                <a:solidFill>
                  <a:srgbClr val="2F5496"/>
                </a:solidFill>
                <a:effectLst/>
                <a:latin typeface="Calibri" panose="020F0502020204030204" pitchFamily="34" charset="0"/>
                <a:ea typeface="Times New Roman" panose="02020603050405020304" pitchFamily="18" charset="0"/>
              </a:rPr>
              <a:t> PVO, predhodni postopek, OVD / </a:t>
            </a:r>
            <a:r>
              <a:rPr lang="sl-SI" sz="1800" b="1" dirty="0">
                <a:solidFill>
                  <a:srgbClr val="2F5496"/>
                </a:solidFill>
                <a:effectLst/>
                <a:latin typeface="Calibri" panose="020F0502020204030204" pitchFamily="34" charset="0"/>
                <a:ea typeface="Times New Roman" panose="02020603050405020304" pitchFamily="18" charset="0"/>
              </a:rPr>
              <a:t>in brez njih </a:t>
            </a:r>
            <a:r>
              <a:rPr lang="sl-SI" sz="1800" dirty="0">
                <a:solidFill>
                  <a:srgbClr val="2F5496"/>
                </a:solidFill>
                <a:effectLst/>
                <a:latin typeface="Calibri" panose="020F0502020204030204" pitchFamily="34" charset="0"/>
                <a:ea typeface="Times New Roman" panose="02020603050405020304" pitchFamily="18" charset="0"/>
              </a:rPr>
              <a:t>– energetska izkaznica, </a:t>
            </a:r>
            <a:r>
              <a:rPr lang="sl-SI" sz="1800" dirty="0" err="1">
                <a:solidFill>
                  <a:srgbClr val="2F5496"/>
                </a:solidFill>
                <a:effectLst/>
                <a:latin typeface="Calibri" panose="020F0502020204030204" pitchFamily="34" charset="0"/>
                <a:ea typeface="Times New Roman" panose="02020603050405020304" pitchFamily="18" charset="0"/>
              </a:rPr>
              <a:t>okoljski</a:t>
            </a:r>
            <a:r>
              <a:rPr lang="sl-SI" sz="1800" dirty="0">
                <a:solidFill>
                  <a:srgbClr val="2F5496"/>
                </a:solidFill>
                <a:effectLst/>
                <a:latin typeface="Calibri" panose="020F0502020204030204" pitchFamily="34" charset="0"/>
                <a:ea typeface="Times New Roman" panose="02020603050405020304" pitchFamily="18" charset="0"/>
              </a:rPr>
              <a:t> znak, certificiranje trajnostne gradnje)</a:t>
            </a:r>
          </a:p>
          <a:p>
            <a:pPr lvl="0"/>
            <a:endParaRPr lang="sl-SI" dirty="0">
              <a:solidFill>
                <a:srgbClr val="2F5496"/>
              </a:solidFill>
              <a:latin typeface="Calibri" panose="020F0502020204030204" pitchFamily="34" charset="0"/>
            </a:endParaRPr>
          </a:p>
          <a:p>
            <a:pPr lvl="0"/>
            <a:endParaRPr lang="sl-SI" sz="1800" dirty="0">
              <a:solidFill>
                <a:srgbClr val="2F5496"/>
              </a:solidFill>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sl-SI" sz="1800" dirty="0">
                <a:solidFill>
                  <a:srgbClr val="2F5496"/>
                </a:solidFill>
                <a:effectLst/>
                <a:latin typeface="Calibri" panose="020F0502020204030204" pitchFamily="34" charset="0"/>
                <a:ea typeface="Times New Roman" panose="02020603050405020304" pitchFamily="18" charset="0"/>
              </a:rPr>
              <a:t>Presoja podnebnih sprememb v okviru presoje programov/projektov iz evropske kohezijske politike (DNSH, </a:t>
            </a:r>
            <a:r>
              <a:rPr lang="sl-SI" sz="1800" dirty="0" err="1">
                <a:solidFill>
                  <a:srgbClr val="2F5496"/>
                </a:solidFill>
                <a:effectLst/>
                <a:latin typeface="Calibri" panose="020F0502020204030204" pitchFamily="34" charset="0"/>
                <a:ea typeface="Times New Roman" panose="02020603050405020304" pitchFamily="18" charset="0"/>
              </a:rPr>
              <a:t>Climate</a:t>
            </a:r>
            <a:r>
              <a:rPr lang="sl-SI" sz="1800" dirty="0">
                <a:solidFill>
                  <a:srgbClr val="2F5496"/>
                </a:solidFill>
                <a:effectLst/>
                <a:latin typeface="Calibri" panose="020F0502020204030204" pitchFamily="34" charset="0"/>
                <a:ea typeface="Times New Roman" panose="02020603050405020304" pitchFamily="18" charset="0"/>
              </a:rPr>
              <a:t> </a:t>
            </a:r>
            <a:r>
              <a:rPr lang="sl-SI" sz="1800" dirty="0" err="1">
                <a:solidFill>
                  <a:srgbClr val="2F5496"/>
                </a:solidFill>
                <a:effectLst/>
                <a:latin typeface="Calibri" panose="020F0502020204030204" pitchFamily="34" charset="0"/>
                <a:ea typeface="Times New Roman" panose="02020603050405020304" pitchFamily="18" charset="0"/>
              </a:rPr>
              <a:t>proofing</a:t>
            </a:r>
            <a:r>
              <a:rPr lang="sl-SI" sz="1800" dirty="0">
                <a:solidFill>
                  <a:srgbClr val="2F5496"/>
                </a:solidFill>
                <a:effectLst/>
                <a:latin typeface="Calibri" panose="020F0502020204030204" pitchFamily="34" charset="0"/>
                <a:ea typeface="Times New Roman" panose="02020603050405020304" pitchFamily="18" charset="0"/>
              </a:rPr>
              <a:t>)</a:t>
            </a:r>
          </a:p>
          <a:p>
            <a:pPr lvl="0"/>
            <a:endParaRPr lang="sl-SI" dirty="0">
              <a:solidFill>
                <a:srgbClr val="2F5496"/>
              </a:solidFill>
              <a:latin typeface="Calibri" panose="020F0502020204030204" pitchFamily="34" charset="0"/>
              <a:ea typeface="Times New Roman" panose="02020603050405020304" pitchFamily="18" charset="0"/>
            </a:endParaRPr>
          </a:p>
          <a:p>
            <a:pPr lvl="0"/>
            <a:endParaRPr lang="sl-SI" sz="1800" dirty="0">
              <a:solidFill>
                <a:srgbClr val="2F5496"/>
              </a:solidFill>
              <a:effectLst/>
              <a:latin typeface="Calibri" panose="020F0502020204030204" pitchFamily="34" charset="0"/>
              <a:ea typeface="Times New Roman" panose="02020603050405020304" pitchFamily="18" charset="0"/>
            </a:endParaRPr>
          </a:p>
          <a:p>
            <a:pPr marL="342900" indent="-342900">
              <a:buFont typeface="Symbol" panose="05050102010706020507" pitchFamily="18" charset="2"/>
              <a:buChar char=""/>
            </a:pPr>
            <a:r>
              <a:rPr lang="sl-SI" dirty="0">
                <a:solidFill>
                  <a:srgbClr val="2F5496"/>
                </a:solidFill>
                <a:latin typeface="Calibri" panose="020F0502020204030204" pitchFamily="34" charset="0"/>
              </a:rPr>
              <a:t>Podnebne spremembe globalen proces, na katerega pa se je treba odzivati/ga upoštevati tudi pri </a:t>
            </a:r>
            <a:r>
              <a:rPr lang="sl-SI" dirty="0" err="1">
                <a:solidFill>
                  <a:srgbClr val="2F5496"/>
                </a:solidFill>
                <a:latin typeface="Calibri" panose="020F0502020204030204" pitchFamily="34" charset="0"/>
              </a:rPr>
              <a:t>okoljsko</a:t>
            </a:r>
            <a:r>
              <a:rPr lang="sl-SI" dirty="0">
                <a:solidFill>
                  <a:srgbClr val="2F5496"/>
                </a:solidFill>
                <a:latin typeface="Calibri" panose="020F0502020204030204" pitchFamily="34" charset="0"/>
              </a:rPr>
              <a:t> sprejemljivem načrtovanju na lokalni ravni; tako za </a:t>
            </a:r>
            <a:r>
              <a:rPr lang="sl-SI" dirty="0" err="1">
                <a:solidFill>
                  <a:srgbClr val="2F5496"/>
                </a:solidFill>
                <a:latin typeface="Calibri" panose="020F0502020204030204" pitchFamily="34" charset="0"/>
              </a:rPr>
              <a:t>okoljski</a:t>
            </a:r>
            <a:r>
              <a:rPr lang="sl-SI" dirty="0">
                <a:solidFill>
                  <a:srgbClr val="2F5496"/>
                </a:solidFill>
                <a:latin typeface="Calibri" panose="020F0502020204030204" pitchFamily="34" charset="0"/>
              </a:rPr>
              <a:t> cilj </a:t>
            </a:r>
            <a:r>
              <a:rPr lang="sl-SI" b="1" dirty="0">
                <a:solidFill>
                  <a:srgbClr val="2F5496"/>
                </a:solidFill>
                <a:latin typeface="Calibri" panose="020F0502020204030204" pitchFamily="34" charset="0"/>
              </a:rPr>
              <a:t>BLAŽITVE PODNEBNIH SPREMEMB</a:t>
            </a:r>
            <a:r>
              <a:rPr lang="sl-SI" dirty="0">
                <a:solidFill>
                  <a:srgbClr val="2F5496"/>
                </a:solidFill>
                <a:latin typeface="Calibri" panose="020F0502020204030204" pitchFamily="34" charset="0"/>
              </a:rPr>
              <a:t> kot </a:t>
            </a:r>
            <a:r>
              <a:rPr lang="sl-SI" dirty="0" err="1">
                <a:solidFill>
                  <a:srgbClr val="2F5496"/>
                </a:solidFill>
                <a:latin typeface="Calibri" panose="020F0502020204030204" pitchFamily="34" charset="0"/>
              </a:rPr>
              <a:t>okoljski</a:t>
            </a:r>
            <a:r>
              <a:rPr lang="sl-SI" dirty="0">
                <a:solidFill>
                  <a:srgbClr val="2F5496"/>
                </a:solidFill>
                <a:latin typeface="Calibri" panose="020F0502020204030204" pitchFamily="34" charset="0"/>
              </a:rPr>
              <a:t> cilj </a:t>
            </a:r>
            <a:r>
              <a:rPr lang="sl-SI" b="1" dirty="0">
                <a:solidFill>
                  <a:srgbClr val="2F5496"/>
                </a:solidFill>
                <a:latin typeface="Calibri" panose="020F0502020204030204" pitchFamily="34" charset="0"/>
              </a:rPr>
              <a:t>PRILAGAJANJA PODNEBNIM SPREMEMBAM.</a:t>
            </a:r>
          </a:p>
          <a:p>
            <a:pPr marL="342900" lvl="0" indent="-342900">
              <a:buFont typeface="Symbol" panose="05050102010706020507" pitchFamily="18" charset="2"/>
              <a:buChar char=""/>
            </a:pPr>
            <a:endParaRPr lang="sl-SI" dirty="0">
              <a:solidFill>
                <a:srgbClr val="2F5496"/>
              </a:solidFill>
              <a:latin typeface="Calibri" panose="020F0502020204030204" pitchFamily="34" charset="0"/>
              <a:ea typeface="Calibri" panose="020F0502020204030204" pitchFamily="34" charset="0"/>
            </a:endParaRPr>
          </a:p>
          <a:p>
            <a:pPr lvl="0"/>
            <a:endParaRPr lang="sl-SI" sz="1800" dirty="0">
              <a:solidFill>
                <a:srgbClr val="2F5496"/>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530407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6FD0681A-E586-4854-A5E6-70A393C74B01}"/>
              </a:ext>
            </a:extLst>
          </p:cNvPr>
          <p:cNvPicPr>
            <a:picLocks noChangeAspect="1"/>
          </p:cNvPicPr>
          <p:nvPr/>
        </p:nvPicPr>
        <p:blipFill>
          <a:blip r:embed="rId3"/>
          <a:stretch>
            <a:fillRect/>
          </a:stretch>
        </p:blipFill>
        <p:spPr>
          <a:xfrm>
            <a:off x="10685493" y="6218739"/>
            <a:ext cx="1383912" cy="506012"/>
          </a:xfrm>
          <a:prstGeom prst="rect">
            <a:avLst/>
          </a:prstGeom>
        </p:spPr>
      </p:pic>
      <p:pic>
        <p:nvPicPr>
          <p:cNvPr id="9" name="Slika 8">
            <a:extLst>
              <a:ext uri="{FF2B5EF4-FFF2-40B4-BE49-F238E27FC236}">
                <a16:creationId xmlns:a16="http://schemas.microsoft.com/office/drawing/2014/main" id="{FE699DC2-0046-02B3-CF03-E3E7A8DF366D}"/>
              </a:ext>
            </a:extLst>
          </p:cNvPr>
          <p:cNvPicPr>
            <a:picLocks noChangeAspect="1"/>
          </p:cNvPicPr>
          <p:nvPr/>
        </p:nvPicPr>
        <p:blipFill rotWithShape="1">
          <a:blip r:embed="rId4"/>
          <a:srcRect l="32250" t="29396" r="42850" b="20437"/>
          <a:stretch/>
        </p:blipFill>
        <p:spPr>
          <a:xfrm>
            <a:off x="1517903" y="0"/>
            <a:ext cx="8055865" cy="6794103"/>
          </a:xfrm>
          <a:prstGeom prst="rect">
            <a:avLst/>
          </a:prstGeom>
        </p:spPr>
      </p:pic>
      <p:sp>
        <p:nvSpPr>
          <p:cNvPr id="3" name="PoljeZBesedilom 2">
            <a:extLst>
              <a:ext uri="{FF2B5EF4-FFF2-40B4-BE49-F238E27FC236}">
                <a16:creationId xmlns:a16="http://schemas.microsoft.com/office/drawing/2014/main" id="{C276DBBD-1E28-250C-7DC2-AF4F20BA0854}"/>
              </a:ext>
            </a:extLst>
          </p:cNvPr>
          <p:cNvSpPr txBox="1"/>
          <p:nvPr/>
        </p:nvSpPr>
        <p:spPr>
          <a:xfrm>
            <a:off x="10200807" y="3050498"/>
            <a:ext cx="184731" cy="369332"/>
          </a:xfrm>
          <a:prstGeom prst="rect">
            <a:avLst/>
          </a:prstGeom>
          <a:noFill/>
        </p:spPr>
        <p:txBody>
          <a:bodyPr wrap="none" rtlCol="0">
            <a:spAutoFit/>
          </a:bodyPr>
          <a:lstStyle/>
          <a:p>
            <a:endParaRPr lang="sl-SI" dirty="0"/>
          </a:p>
        </p:txBody>
      </p:sp>
      <p:sp>
        <p:nvSpPr>
          <p:cNvPr id="7" name="PoljeZBesedilom 6">
            <a:extLst>
              <a:ext uri="{FF2B5EF4-FFF2-40B4-BE49-F238E27FC236}">
                <a16:creationId xmlns:a16="http://schemas.microsoft.com/office/drawing/2014/main" id="{4A4A948A-65A8-4FB4-30FF-A7654A680285}"/>
              </a:ext>
            </a:extLst>
          </p:cNvPr>
          <p:cNvSpPr txBox="1"/>
          <p:nvPr/>
        </p:nvSpPr>
        <p:spPr>
          <a:xfrm>
            <a:off x="6525144" y="3050498"/>
            <a:ext cx="6097248" cy="646331"/>
          </a:xfrm>
          <a:prstGeom prst="rect">
            <a:avLst/>
          </a:prstGeom>
          <a:noFill/>
        </p:spPr>
        <p:txBody>
          <a:bodyPr wrap="square">
            <a:spAutoFit/>
          </a:bodyPr>
          <a:lstStyle/>
          <a:p>
            <a:r>
              <a:rPr kumimoji="0" lang="sl-SI" sz="1800" b="0" i="0" u="none" strike="noStrike" kern="1200" cap="none" spc="0" normalizeH="0" baseline="0" noProof="0" dirty="0">
                <a:ln>
                  <a:noFill/>
                </a:ln>
                <a:solidFill>
                  <a:srgbClr val="2F5496"/>
                </a:solidFill>
                <a:effectLst/>
                <a:uLnTx/>
                <a:uFillTx/>
                <a:latin typeface="Calibri" panose="020F0502020204030204" pitchFamily="34" charset="0"/>
                <a:ea typeface="Times New Roman" panose="02020603050405020304" pitchFamily="18" charset="0"/>
                <a:cs typeface="+mn-cs"/>
              </a:rPr>
              <a:t>PRESOJA PODNEBNIH SPREMEMB NA RAZLIČNIH NIVOJIH OKOLJSKIH PRESOJ NA NACIONALNI RAVNI </a:t>
            </a:r>
            <a:endParaRPr lang="sl-SI" dirty="0"/>
          </a:p>
        </p:txBody>
      </p:sp>
    </p:spTree>
    <p:extLst>
      <p:ext uri="{BB962C8B-B14F-4D97-AF65-F5344CB8AC3E}">
        <p14:creationId xmlns:p14="http://schemas.microsoft.com/office/powerpoint/2010/main" val="3315111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6FD0681A-E586-4854-A5E6-70A393C74B01}"/>
              </a:ext>
            </a:extLst>
          </p:cNvPr>
          <p:cNvPicPr>
            <a:picLocks noChangeAspect="1"/>
          </p:cNvPicPr>
          <p:nvPr/>
        </p:nvPicPr>
        <p:blipFill>
          <a:blip r:embed="rId3"/>
          <a:stretch>
            <a:fillRect/>
          </a:stretch>
        </p:blipFill>
        <p:spPr>
          <a:xfrm>
            <a:off x="10685493" y="6218739"/>
            <a:ext cx="1383912" cy="506012"/>
          </a:xfrm>
          <a:prstGeom prst="rect">
            <a:avLst/>
          </a:prstGeom>
        </p:spPr>
      </p:pic>
      <p:sp>
        <p:nvSpPr>
          <p:cNvPr id="3" name="PoljeZBesedilom 2">
            <a:extLst>
              <a:ext uri="{FF2B5EF4-FFF2-40B4-BE49-F238E27FC236}">
                <a16:creationId xmlns:a16="http://schemas.microsoft.com/office/drawing/2014/main" id="{C18704C4-1192-4388-9B4E-9B6BFBAFA762}"/>
              </a:ext>
            </a:extLst>
          </p:cNvPr>
          <p:cNvSpPr txBox="1"/>
          <p:nvPr/>
        </p:nvSpPr>
        <p:spPr>
          <a:xfrm>
            <a:off x="570863" y="567025"/>
            <a:ext cx="9773227" cy="523220"/>
          </a:xfrm>
          <a:prstGeom prst="rect">
            <a:avLst/>
          </a:prstGeom>
          <a:noFill/>
        </p:spPr>
        <p:txBody>
          <a:bodyPr wrap="square">
            <a:spAutoFit/>
          </a:bodyPr>
          <a:lstStyle/>
          <a:p>
            <a:pPr>
              <a:defRPr/>
            </a:pPr>
            <a:r>
              <a:rPr lang="pl-PL" sz="2800" b="1" kern="0" dirty="0">
                <a:solidFill>
                  <a:srgbClr val="0070C0"/>
                </a:solidFill>
              </a:rPr>
              <a:t>Okoljsko presojanje na različnih nivojih</a:t>
            </a:r>
          </a:p>
        </p:txBody>
      </p:sp>
      <p:sp>
        <p:nvSpPr>
          <p:cNvPr id="5" name="Content Placeholder 2">
            <a:extLst>
              <a:ext uri="{FF2B5EF4-FFF2-40B4-BE49-F238E27FC236}">
                <a16:creationId xmlns:a16="http://schemas.microsoft.com/office/drawing/2014/main" id="{24B37DA3-1230-E8F5-0142-6CF0F0F4245F}"/>
              </a:ext>
            </a:extLst>
          </p:cNvPr>
          <p:cNvSpPr>
            <a:spLocks noGrp="1"/>
          </p:cNvSpPr>
          <p:nvPr>
            <p:ph idx="1"/>
          </p:nvPr>
        </p:nvSpPr>
        <p:spPr>
          <a:xfrm>
            <a:off x="838200" y="1218498"/>
            <a:ext cx="10515600" cy="5378835"/>
          </a:xfrm>
        </p:spPr>
        <p:txBody>
          <a:bodyPr>
            <a:normAutofit/>
          </a:bodyPr>
          <a:lstStyle/>
          <a:p>
            <a:pPr>
              <a:buFont typeface="Wingdings" panose="05000000000000000000" pitchFamily="2" charset="2"/>
              <a:buChar char="Ø"/>
            </a:pPr>
            <a:r>
              <a:rPr lang="sl-SI" sz="1800" b="1" dirty="0">
                <a:solidFill>
                  <a:schemeClr val="tx1"/>
                </a:solidFill>
              </a:rPr>
              <a:t>Zakon o varstvu okolja (ZVO-2) – celovita presoja vplivov na okolje (CPVO), presoja vplivov na okolje (PVO), predhodni postopek (PP)</a:t>
            </a:r>
          </a:p>
          <a:p>
            <a:pPr marL="0" indent="0">
              <a:buNone/>
            </a:pPr>
            <a:endParaRPr lang="sl-SI" sz="1800" b="1" dirty="0">
              <a:solidFill>
                <a:schemeClr val="tx1"/>
              </a:solidFill>
            </a:endParaRPr>
          </a:p>
          <a:p>
            <a:pPr>
              <a:buFont typeface="Wingdings" panose="05000000000000000000" pitchFamily="2" charset="2"/>
              <a:buChar char="Ø"/>
            </a:pPr>
            <a:r>
              <a:rPr lang="sl-SI" sz="1800" dirty="0">
                <a:solidFill>
                  <a:schemeClr val="tx1"/>
                </a:solidFill>
              </a:rPr>
              <a:t>Zakon o urejanju prostora (ZUreP-3) - CPVO</a:t>
            </a:r>
          </a:p>
          <a:p>
            <a:pPr>
              <a:buFont typeface="Wingdings" panose="05000000000000000000" pitchFamily="2" charset="2"/>
              <a:buChar char="Ø"/>
            </a:pPr>
            <a:endParaRPr lang="sl-SI" sz="1800" dirty="0">
              <a:solidFill>
                <a:schemeClr val="tx1"/>
              </a:solidFill>
            </a:endParaRPr>
          </a:p>
          <a:p>
            <a:pPr>
              <a:buFont typeface="Wingdings" panose="05000000000000000000" pitchFamily="2" charset="2"/>
              <a:buChar char="Ø"/>
            </a:pPr>
            <a:r>
              <a:rPr lang="sl-SI" sz="1800" dirty="0">
                <a:solidFill>
                  <a:schemeClr val="tx1"/>
                </a:solidFill>
              </a:rPr>
              <a:t>Gradbeni zakon (GZ-1) – integralno gradbeno dovoljenje (IGD)</a:t>
            </a:r>
          </a:p>
          <a:p>
            <a:pPr>
              <a:buFont typeface="Wingdings" panose="05000000000000000000" pitchFamily="2" charset="2"/>
              <a:buChar char="Ø"/>
            </a:pPr>
            <a:endParaRPr lang="sl-SI" sz="1800" dirty="0">
              <a:solidFill>
                <a:schemeClr val="tx1"/>
              </a:solidFill>
            </a:endParaRPr>
          </a:p>
          <a:p>
            <a:pPr>
              <a:buFont typeface="Wingdings" panose="05000000000000000000" pitchFamily="2" charset="2"/>
              <a:buChar char="Ø"/>
            </a:pPr>
            <a:r>
              <a:rPr lang="sl-SI" sz="1800" dirty="0">
                <a:solidFill>
                  <a:schemeClr val="tx1"/>
                </a:solidFill>
              </a:rPr>
              <a:t>Zakon o ohranjanju narave (ZON)</a:t>
            </a:r>
          </a:p>
          <a:p>
            <a:pPr marL="360362" indent="0">
              <a:buNone/>
            </a:pPr>
            <a:endParaRPr lang="sl-SI" sz="1800" dirty="0">
              <a:solidFill>
                <a:schemeClr val="tx1"/>
              </a:solidFill>
            </a:endParaRPr>
          </a:p>
          <a:p>
            <a:pPr>
              <a:buFont typeface="Wingdings" panose="05000000000000000000" pitchFamily="2" charset="2"/>
              <a:buChar char="Ø"/>
            </a:pPr>
            <a:r>
              <a:rPr lang="en-US" sz="1800" dirty="0" err="1">
                <a:solidFill>
                  <a:schemeClr val="tx1"/>
                </a:solidFill>
              </a:rPr>
              <a:t>Zakon</a:t>
            </a:r>
            <a:r>
              <a:rPr lang="en-US" sz="1800" dirty="0">
                <a:solidFill>
                  <a:schemeClr val="tx1"/>
                </a:solidFill>
              </a:rPr>
              <a:t> o </a:t>
            </a:r>
            <a:r>
              <a:rPr lang="en-US" sz="1800" dirty="0" err="1">
                <a:solidFill>
                  <a:schemeClr val="tx1"/>
                </a:solidFill>
              </a:rPr>
              <a:t>vodah</a:t>
            </a:r>
            <a:r>
              <a:rPr lang="en-US" sz="1800" dirty="0">
                <a:solidFill>
                  <a:schemeClr val="tx1"/>
                </a:solidFill>
              </a:rPr>
              <a:t> (ZV-1)</a:t>
            </a:r>
            <a:endParaRPr lang="sl-SI" sz="1800" dirty="0">
              <a:solidFill>
                <a:schemeClr val="tx1"/>
              </a:solidFill>
            </a:endParaRPr>
          </a:p>
          <a:p>
            <a:pPr marL="0" indent="0">
              <a:buNone/>
            </a:pPr>
            <a:endParaRPr lang="sl-SI" sz="1800" dirty="0">
              <a:solidFill>
                <a:schemeClr val="tx1"/>
              </a:solidFill>
            </a:endParaRPr>
          </a:p>
          <a:p>
            <a:pPr>
              <a:buFont typeface="Wingdings" panose="05000000000000000000" pitchFamily="2" charset="2"/>
              <a:buChar char="Ø"/>
            </a:pPr>
            <a:r>
              <a:rPr lang="sl-SI" sz="1800" b="1" dirty="0">
                <a:solidFill>
                  <a:srgbClr val="0070C0"/>
                </a:solidFill>
              </a:rPr>
              <a:t>Zakon o uvajanju naprav za proizvodnjo električne energije iz obnovljivih virov energije (Ur. list RS, št. 78/2023 – ZUNPEOVE</a:t>
            </a:r>
          </a:p>
          <a:p>
            <a:pPr marL="0" indent="0">
              <a:buNone/>
            </a:pPr>
            <a:r>
              <a:rPr lang="sl-SI" sz="1800" dirty="0">
                <a:latin typeface="Calibri" pitchFamily="34" charset="0"/>
              </a:rPr>
              <a:t>- Uredbe o podrobnejših pravilih urejanja prostora za umeščanja </a:t>
            </a:r>
            <a:r>
              <a:rPr lang="sl-SI" sz="1800" dirty="0" err="1">
                <a:latin typeface="Calibri" pitchFamily="34" charset="0"/>
              </a:rPr>
              <a:t>fotonapetostnih</a:t>
            </a:r>
            <a:r>
              <a:rPr lang="sl-SI" sz="1800" dirty="0">
                <a:latin typeface="Calibri" pitchFamily="34" charset="0"/>
              </a:rPr>
              <a:t> naprav – v sprejemanju</a:t>
            </a:r>
          </a:p>
          <a:p>
            <a:pPr>
              <a:buFont typeface="Wingdings" panose="05000000000000000000" pitchFamily="2" charset="2"/>
              <a:buChar char="Ø"/>
            </a:pPr>
            <a:r>
              <a:rPr lang="sl-SI" sz="1800" b="1" dirty="0">
                <a:solidFill>
                  <a:srgbClr val="0070C0"/>
                </a:solidFill>
              </a:rPr>
              <a:t>Podnebni zakon – v javni obravnavi</a:t>
            </a:r>
          </a:p>
          <a:p>
            <a:pPr marL="0" indent="0">
              <a:buNone/>
            </a:pPr>
            <a:endParaRPr lang="en-US" dirty="0"/>
          </a:p>
        </p:txBody>
      </p:sp>
      <p:sp>
        <p:nvSpPr>
          <p:cNvPr id="4" name="PoljeZBesedilom 3">
            <a:extLst>
              <a:ext uri="{FF2B5EF4-FFF2-40B4-BE49-F238E27FC236}">
                <a16:creationId xmlns:a16="http://schemas.microsoft.com/office/drawing/2014/main" id="{221D1EB3-0A01-E2BD-2DA4-FE6115D151D1}"/>
              </a:ext>
            </a:extLst>
          </p:cNvPr>
          <p:cNvSpPr txBox="1"/>
          <p:nvPr/>
        </p:nvSpPr>
        <p:spPr>
          <a:xfrm>
            <a:off x="194662" y="43805"/>
            <a:ext cx="6097248" cy="523220"/>
          </a:xfrm>
          <a:prstGeom prst="rect">
            <a:avLst/>
          </a:prstGeom>
          <a:noFill/>
        </p:spPr>
        <p:txBody>
          <a:bodyPr wrap="square">
            <a:spAutoFit/>
          </a:bodyPr>
          <a:lstStyle/>
          <a:p>
            <a:r>
              <a:rPr kumimoji="0" lang="sl-SI" sz="1400" b="0" i="0" u="none" strike="noStrike" kern="1200" cap="none" spc="0" normalizeH="0" baseline="0" noProof="0" dirty="0">
                <a:ln>
                  <a:noFill/>
                </a:ln>
                <a:solidFill>
                  <a:srgbClr val="2F5496"/>
                </a:solidFill>
                <a:effectLst/>
                <a:uLnTx/>
                <a:uFillTx/>
                <a:latin typeface="Calibri" panose="020F0502020204030204" pitchFamily="34" charset="0"/>
                <a:ea typeface="Times New Roman" panose="02020603050405020304" pitchFamily="18" charset="0"/>
                <a:cs typeface="+mn-cs"/>
              </a:rPr>
              <a:t>PRESOJA PODNEBNIH SPREMEMB NA RAZLIČNIH NIVOJIH OKOLJSKIH PRESOJ NA NACIONALNI RAVNI </a:t>
            </a:r>
            <a:endParaRPr lang="sl-SI" sz="1400" dirty="0"/>
          </a:p>
        </p:txBody>
      </p:sp>
    </p:spTree>
    <p:extLst>
      <p:ext uri="{BB962C8B-B14F-4D97-AF65-F5344CB8AC3E}">
        <p14:creationId xmlns:p14="http://schemas.microsoft.com/office/powerpoint/2010/main" val="2589784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6FD0681A-E586-4854-A5E6-70A393C74B01}"/>
              </a:ext>
            </a:extLst>
          </p:cNvPr>
          <p:cNvPicPr>
            <a:picLocks noChangeAspect="1"/>
          </p:cNvPicPr>
          <p:nvPr/>
        </p:nvPicPr>
        <p:blipFill>
          <a:blip r:embed="rId3"/>
          <a:stretch>
            <a:fillRect/>
          </a:stretch>
        </p:blipFill>
        <p:spPr>
          <a:xfrm>
            <a:off x="10685493" y="6218739"/>
            <a:ext cx="1383912" cy="506012"/>
          </a:xfrm>
          <a:prstGeom prst="rect">
            <a:avLst/>
          </a:prstGeom>
        </p:spPr>
      </p:pic>
      <p:sp>
        <p:nvSpPr>
          <p:cNvPr id="3" name="PoljeZBesedilom 2">
            <a:extLst>
              <a:ext uri="{FF2B5EF4-FFF2-40B4-BE49-F238E27FC236}">
                <a16:creationId xmlns:a16="http://schemas.microsoft.com/office/drawing/2014/main" id="{C18704C4-1192-4388-9B4E-9B6BFBAFA762}"/>
              </a:ext>
            </a:extLst>
          </p:cNvPr>
          <p:cNvSpPr txBox="1"/>
          <p:nvPr/>
        </p:nvSpPr>
        <p:spPr>
          <a:xfrm>
            <a:off x="570863" y="197748"/>
            <a:ext cx="11210828" cy="461665"/>
          </a:xfrm>
          <a:prstGeom prst="rect">
            <a:avLst/>
          </a:prstGeom>
          <a:noFill/>
        </p:spPr>
        <p:txBody>
          <a:bodyPr wrap="square">
            <a:spAutoFit/>
          </a:bodyPr>
          <a:lstStyle/>
          <a:p>
            <a:pPr>
              <a:spcBef>
                <a:spcPct val="0"/>
              </a:spcBef>
              <a:buFontTx/>
              <a:buNone/>
            </a:pPr>
            <a:r>
              <a:rPr lang="pl-PL" altLang="sl-SI" sz="2400" b="1" dirty="0">
                <a:solidFill>
                  <a:srgbClr val="0070C0"/>
                </a:solidFill>
              </a:rPr>
              <a:t>Presojani dejavniki in vplivi – v POROČILU O VPLIVIH NA OKOLJE (PVO), vlogi za PP</a:t>
            </a:r>
          </a:p>
        </p:txBody>
      </p:sp>
      <p:sp>
        <p:nvSpPr>
          <p:cNvPr id="4" name="Označba mesta vsebine 3">
            <a:extLst>
              <a:ext uri="{FF2B5EF4-FFF2-40B4-BE49-F238E27FC236}">
                <a16:creationId xmlns:a16="http://schemas.microsoft.com/office/drawing/2014/main" id="{B4485A20-2DD7-4968-9E72-CC6FE90DA248}"/>
              </a:ext>
            </a:extLst>
          </p:cNvPr>
          <p:cNvSpPr txBox="1">
            <a:spLocks/>
          </p:cNvSpPr>
          <p:nvPr/>
        </p:nvSpPr>
        <p:spPr>
          <a:xfrm>
            <a:off x="395016" y="720968"/>
            <a:ext cx="11386675" cy="6770077"/>
          </a:xfrm>
          <a:prstGeom prst="rect">
            <a:avLst/>
          </a:prstGeom>
        </p:spPr>
        <p:txBody>
          <a:bodyPr>
            <a:normAutofit/>
          </a:bodyPr>
          <a:lstStyle>
            <a:lvl1pPr marL="342900" indent="-342900" algn="l" rtl="0" eaLnBrk="0" fontAlgn="base" hangingPunct="0">
              <a:spcBef>
                <a:spcPct val="20000"/>
              </a:spcBef>
              <a:spcAft>
                <a:spcPct val="0"/>
              </a:spcAft>
              <a:buFont typeface="Calibri" panose="020F0502020204030204" pitchFamily="34" charset="0"/>
              <a:buChar char="–"/>
              <a:defRPr sz="24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000">
                <a:solidFill>
                  <a:schemeClr val="tx1"/>
                </a:solidFill>
                <a:latin typeface="Calibri" pitchFamily="34" charset="0"/>
                <a:cs typeface="+mn-cs"/>
              </a:defRPr>
            </a:lvl2pPr>
            <a:lvl3pPr marL="1143000" indent="-228600" algn="l" rtl="0" eaLnBrk="0" fontAlgn="base" hangingPunct="0">
              <a:spcBef>
                <a:spcPct val="20000"/>
              </a:spcBef>
              <a:spcAft>
                <a:spcPct val="0"/>
              </a:spcAft>
              <a:buChar char="•"/>
              <a:defRPr sz="1600">
                <a:solidFill>
                  <a:schemeClr val="tx1"/>
                </a:solidFill>
                <a:latin typeface="+mn-lt"/>
                <a:cs typeface="+mn-cs"/>
              </a:defRPr>
            </a:lvl3pPr>
            <a:lvl4pPr marL="1600200" indent="-228600" algn="l" rtl="0" eaLnBrk="0" fontAlgn="base" hangingPunct="0">
              <a:spcBef>
                <a:spcPct val="20000"/>
              </a:spcBef>
              <a:spcAft>
                <a:spcPct val="0"/>
              </a:spcAft>
              <a:buChar char="–"/>
              <a:defRPr sz="16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spcBef>
                <a:spcPct val="0"/>
              </a:spcBef>
              <a:spcAft>
                <a:spcPts val="300"/>
              </a:spcAft>
              <a:buFont typeface="Wingdings" panose="05000000000000000000" pitchFamily="2" charset="2"/>
              <a:buChar char="Ø"/>
            </a:pPr>
            <a:r>
              <a:rPr lang="sl-SI" altLang="sl-SI" sz="1800" b="1" dirty="0">
                <a:solidFill>
                  <a:schemeClr val="bg1">
                    <a:lumMod val="50000"/>
                  </a:schemeClr>
                </a:solidFill>
                <a:latin typeface="Arial" panose="020B0604020202020204" pitchFamily="34" charset="0"/>
                <a:cs typeface="Calibri" panose="020F0502020204030204" pitchFamily="34" charset="0"/>
              </a:rPr>
              <a:t>tla</a:t>
            </a:r>
          </a:p>
          <a:p>
            <a:pPr>
              <a:spcBef>
                <a:spcPct val="0"/>
              </a:spcBef>
              <a:spcAft>
                <a:spcPts val="300"/>
              </a:spcAft>
              <a:buFont typeface="Wingdings" panose="05000000000000000000" pitchFamily="2" charset="2"/>
              <a:buChar char="Ø"/>
            </a:pPr>
            <a:r>
              <a:rPr lang="sl-SI" altLang="sl-SI" sz="1800" b="1" dirty="0">
                <a:solidFill>
                  <a:schemeClr val="bg1">
                    <a:lumMod val="50000"/>
                  </a:schemeClr>
                </a:solidFill>
                <a:latin typeface="Arial" panose="020B0604020202020204" pitchFamily="34" charset="0"/>
                <a:cs typeface="Calibri" panose="020F0502020204030204" pitchFamily="34" charset="0"/>
              </a:rPr>
              <a:t>vode </a:t>
            </a:r>
          </a:p>
          <a:p>
            <a:pPr>
              <a:spcBef>
                <a:spcPct val="0"/>
              </a:spcBef>
              <a:spcAft>
                <a:spcPts val="300"/>
              </a:spcAft>
              <a:buFont typeface="Wingdings" panose="05000000000000000000" pitchFamily="2" charset="2"/>
              <a:buChar char="Ø"/>
            </a:pPr>
            <a:r>
              <a:rPr lang="sl-SI" altLang="sl-SI" sz="1800" b="1" dirty="0">
                <a:solidFill>
                  <a:schemeClr val="bg1">
                    <a:lumMod val="50000"/>
                  </a:schemeClr>
                </a:solidFill>
                <a:latin typeface="Arial" panose="020B0604020202020204" pitchFamily="34" charset="0"/>
                <a:cs typeface="Calibri" panose="020F0502020204030204" pitchFamily="34" charset="0"/>
              </a:rPr>
              <a:t>zrak (emisije, imisije)</a:t>
            </a:r>
          </a:p>
          <a:p>
            <a:pPr>
              <a:spcBef>
                <a:spcPct val="0"/>
              </a:spcBef>
              <a:spcAft>
                <a:spcPts val="300"/>
              </a:spcAft>
              <a:buFont typeface="Wingdings" panose="05000000000000000000" pitchFamily="2" charset="2"/>
              <a:buChar char="Ø"/>
            </a:pPr>
            <a:r>
              <a:rPr lang="sl-SI" altLang="sl-SI" sz="1800" b="1" dirty="0">
                <a:solidFill>
                  <a:schemeClr val="bg1">
                    <a:lumMod val="50000"/>
                  </a:schemeClr>
                </a:solidFill>
                <a:latin typeface="Arial" panose="020B0604020202020204" pitchFamily="34" charset="0"/>
                <a:cs typeface="Calibri" panose="020F0502020204030204" pitchFamily="34" charset="0"/>
              </a:rPr>
              <a:t>vonjave</a:t>
            </a:r>
          </a:p>
          <a:p>
            <a:pPr>
              <a:spcBef>
                <a:spcPct val="0"/>
              </a:spcBef>
              <a:spcAft>
                <a:spcPts val="300"/>
              </a:spcAft>
              <a:buFont typeface="Wingdings" panose="05000000000000000000" pitchFamily="2" charset="2"/>
              <a:buChar char="Ø"/>
            </a:pPr>
            <a:r>
              <a:rPr lang="sl-SI" altLang="sl-SI" sz="1800" b="1" dirty="0">
                <a:latin typeface="Arial" panose="020B0604020202020204" pitchFamily="34" charset="0"/>
                <a:cs typeface="Calibri" panose="020F0502020204030204" pitchFamily="34" charset="0"/>
              </a:rPr>
              <a:t>podnebje (TGP, prilagojenost podnebnim spremembam)</a:t>
            </a:r>
          </a:p>
          <a:p>
            <a:pPr>
              <a:spcBef>
                <a:spcPct val="0"/>
              </a:spcBef>
              <a:spcAft>
                <a:spcPts val="300"/>
              </a:spcAft>
              <a:buFont typeface="Wingdings" panose="05000000000000000000" pitchFamily="2" charset="2"/>
              <a:buChar char="Ø"/>
            </a:pPr>
            <a:r>
              <a:rPr lang="sl-SI" altLang="sl-SI" sz="1800" b="1" dirty="0">
                <a:solidFill>
                  <a:schemeClr val="bg1">
                    <a:lumMod val="50000"/>
                  </a:schemeClr>
                </a:solidFill>
                <a:latin typeface="Arial" panose="020B0604020202020204" pitchFamily="34" charset="0"/>
                <a:cs typeface="Calibri" panose="020F0502020204030204" pitchFamily="34" charset="0"/>
              </a:rPr>
              <a:t>hrup</a:t>
            </a:r>
          </a:p>
          <a:p>
            <a:pPr>
              <a:spcBef>
                <a:spcPct val="0"/>
              </a:spcBef>
              <a:spcAft>
                <a:spcPts val="300"/>
              </a:spcAft>
              <a:buFont typeface="Wingdings" panose="05000000000000000000" pitchFamily="2" charset="2"/>
              <a:buChar char="Ø"/>
            </a:pPr>
            <a:r>
              <a:rPr lang="sl-SI" altLang="sl-SI" sz="1800" b="1" dirty="0">
                <a:solidFill>
                  <a:schemeClr val="bg1">
                    <a:lumMod val="50000"/>
                  </a:schemeClr>
                </a:solidFill>
                <a:latin typeface="Arial" panose="020B0604020202020204" pitchFamily="34" charset="0"/>
                <a:cs typeface="Calibri" panose="020F0502020204030204" pitchFamily="34" charset="0"/>
              </a:rPr>
              <a:t>vibracije</a:t>
            </a:r>
          </a:p>
          <a:p>
            <a:pPr>
              <a:spcBef>
                <a:spcPct val="0"/>
              </a:spcBef>
              <a:spcAft>
                <a:spcPts val="300"/>
              </a:spcAft>
              <a:buFont typeface="Wingdings" panose="05000000000000000000" pitchFamily="2" charset="2"/>
              <a:buChar char="Ø"/>
            </a:pPr>
            <a:r>
              <a:rPr lang="sl-SI" altLang="sl-SI" sz="1800" b="1" dirty="0">
                <a:solidFill>
                  <a:schemeClr val="bg1">
                    <a:lumMod val="50000"/>
                  </a:schemeClr>
                </a:solidFill>
                <a:latin typeface="Arial" panose="020B0604020202020204" pitchFamily="34" charset="0"/>
                <a:cs typeface="Calibri" panose="020F0502020204030204" pitchFamily="34" charset="0"/>
              </a:rPr>
              <a:t>odpadki</a:t>
            </a:r>
          </a:p>
          <a:p>
            <a:pPr>
              <a:spcBef>
                <a:spcPct val="0"/>
              </a:spcBef>
              <a:spcAft>
                <a:spcPts val="300"/>
              </a:spcAft>
              <a:buFont typeface="Wingdings" panose="05000000000000000000" pitchFamily="2" charset="2"/>
              <a:buChar char="Ø"/>
            </a:pPr>
            <a:r>
              <a:rPr lang="sl-SI" altLang="sl-SI" sz="1800" b="1" dirty="0">
                <a:solidFill>
                  <a:schemeClr val="bg1">
                    <a:lumMod val="50000"/>
                  </a:schemeClr>
                </a:solidFill>
                <a:latin typeface="Arial" panose="020B0604020202020204" pitchFamily="34" charset="0"/>
                <a:cs typeface="Calibri" panose="020F0502020204030204" pitchFamily="34" charset="0"/>
              </a:rPr>
              <a:t>svetloba</a:t>
            </a:r>
          </a:p>
          <a:p>
            <a:pPr>
              <a:spcBef>
                <a:spcPct val="0"/>
              </a:spcBef>
              <a:spcAft>
                <a:spcPts val="300"/>
              </a:spcAft>
              <a:buFont typeface="Wingdings" panose="05000000000000000000" pitchFamily="2" charset="2"/>
              <a:buChar char="Ø"/>
            </a:pPr>
            <a:r>
              <a:rPr lang="sl-SI" altLang="sl-SI" sz="1800" b="1" dirty="0">
                <a:solidFill>
                  <a:schemeClr val="bg1">
                    <a:lumMod val="50000"/>
                  </a:schemeClr>
                </a:solidFill>
                <a:latin typeface="Arial" panose="020B0604020202020204" pitchFamily="34" charset="0"/>
                <a:cs typeface="Calibri" panose="020F0502020204030204" pitchFamily="34" charset="0"/>
              </a:rPr>
              <a:t>elektromagnetno sevanje</a:t>
            </a:r>
          </a:p>
          <a:p>
            <a:pPr>
              <a:spcBef>
                <a:spcPct val="0"/>
              </a:spcBef>
              <a:spcAft>
                <a:spcPts val="300"/>
              </a:spcAft>
              <a:buFont typeface="Wingdings" panose="05000000000000000000" pitchFamily="2" charset="2"/>
              <a:buChar char="Ø"/>
            </a:pPr>
            <a:r>
              <a:rPr lang="sl-SI" altLang="sl-SI" sz="1800" b="1" dirty="0">
                <a:solidFill>
                  <a:schemeClr val="bg1">
                    <a:lumMod val="50000"/>
                  </a:schemeClr>
                </a:solidFill>
                <a:latin typeface="Arial" panose="020B0604020202020204" pitchFamily="34" charset="0"/>
                <a:cs typeface="Calibri" panose="020F0502020204030204" pitchFamily="34" charset="0"/>
              </a:rPr>
              <a:t>radioaktivno sevanje</a:t>
            </a:r>
          </a:p>
          <a:p>
            <a:pPr>
              <a:spcBef>
                <a:spcPct val="0"/>
              </a:spcBef>
              <a:spcAft>
                <a:spcPts val="300"/>
              </a:spcAft>
              <a:buFont typeface="Wingdings" panose="05000000000000000000" pitchFamily="2" charset="2"/>
              <a:buChar char="Ø"/>
            </a:pPr>
            <a:r>
              <a:rPr lang="sl-SI" altLang="sl-SI" sz="1800" b="1" dirty="0">
                <a:solidFill>
                  <a:schemeClr val="bg1">
                    <a:lumMod val="50000"/>
                  </a:schemeClr>
                </a:solidFill>
                <a:latin typeface="Arial" panose="020B0604020202020204" pitchFamily="34" charset="0"/>
                <a:cs typeface="Calibri" panose="020F0502020204030204" pitchFamily="34" charset="0"/>
              </a:rPr>
              <a:t>krajina</a:t>
            </a:r>
          </a:p>
          <a:p>
            <a:pPr>
              <a:spcBef>
                <a:spcPct val="0"/>
              </a:spcBef>
              <a:spcAft>
                <a:spcPts val="300"/>
              </a:spcAft>
              <a:buFont typeface="Wingdings" panose="05000000000000000000" pitchFamily="2" charset="2"/>
              <a:buChar char="Ø"/>
            </a:pPr>
            <a:r>
              <a:rPr lang="sl-SI" altLang="sl-SI" sz="1800" b="1" dirty="0">
                <a:solidFill>
                  <a:schemeClr val="bg1">
                    <a:lumMod val="50000"/>
                  </a:schemeClr>
                </a:solidFill>
                <a:latin typeface="Arial" panose="020B0604020202020204" pitchFamily="34" charset="0"/>
                <a:cs typeface="Calibri" panose="020F0502020204030204" pitchFamily="34" charset="0"/>
              </a:rPr>
              <a:t>kulturna dediščina</a:t>
            </a:r>
          </a:p>
          <a:p>
            <a:pPr>
              <a:spcBef>
                <a:spcPct val="0"/>
              </a:spcBef>
              <a:spcAft>
                <a:spcPts val="300"/>
              </a:spcAft>
              <a:buFont typeface="Wingdings" panose="05000000000000000000" pitchFamily="2" charset="2"/>
              <a:buChar char="Ø"/>
            </a:pPr>
            <a:r>
              <a:rPr lang="sl-SI" altLang="sl-SI" sz="1800" b="1" dirty="0">
                <a:solidFill>
                  <a:schemeClr val="bg1">
                    <a:lumMod val="50000"/>
                  </a:schemeClr>
                </a:solidFill>
                <a:latin typeface="Arial" panose="020B0604020202020204" pitchFamily="34" charset="0"/>
                <a:cs typeface="Calibri" panose="020F0502020204030204" pitchFamily="34" charset="0"/>
              </a:rPr>
              <a:t>tveganje za </a:t>
            </a:r>
            <a:r>
              <a:rPr lang="sl-SI" altLang="sl-SI" sz="1800" b="1" dirty="0" err="1">
                <a:solidFill>
                  <a:schemeClr val="bg1">
                    <a:lumMod val="50000"/>
                  </a:schemeClr>
                </a:solidFill>
                <a:latin typeface="Arial" panose="020B0604020202020204" pitchFamily="34" charset="0"/>
                <a:cs typeface="Calibri" panose="020F0502020204030204" pitchFamily="34" charset="0"/>
              </a:rPr>
              <a:t>okoljske</a:t>
            </a:r>
            <a:r>
              <a:rPr lang="sl-SI" altLang="sl-SI" sz="1800" b="1" dirty="0">
                <a:solidFill>
                  <a:schemeClr val="bg1">
                    <a:lumMod val="50000"/>
                  </a:schemeClr>
                </a:solidFill>
                <a:latin typeface="Arial" panose="020B0604020202020204" pitchFamily="34" charset="0"/>
                <a:cs typeface="Calibri" panose="020F0502020204030204" pitchFamily="34" charset="0"/>
              </a:rPr>
              <a:t> in druge nesreče </a:t>
            </a:r>
          </a:p>
          <a:p>
            <a:pPr>
              <a:spcBef>
                <a:spcPct val="0"/>
              </a:spcBef>
              <a:spcAft>
                <a:spcPts val="300"/>
              </a:spcAft>
              <a:buFont typeface="Wingdings" panose="05000000000000000000" pitchFamily="2" charset="2"/>
              <a:buChar char="Ø"/>
            </a:pPr>
            <a:r>
              <a:rPr lang="sl-SI" altLang="sl-SI" sz="1800" b="1" dirty="0">
                <a:solidFill>
                  <a:schemeClr val="bg1">
                    <a:lumMod val="50000"/>
                  </a:schemeClr>
                </a:solidFill>
                <a:latin typeface="Arial" panose="020B0604020202020204" pitchFamily="34" charset="0"/>
                <a:cs typeface="Calibri" panose="020F0502020204030204" pitchFamily="34" charset="0"/>
              </a:rPr>
              <a:t>prebivalstvo in zdravje ljudi</a:t>
            </a:r>
          </a:p>
          <a:p>
            <a:pPr>
              <a:spcBef>
                <a:spcPct val="0"/>
              </a:spcBef>
              <a:spcAft>
                <a:spcPts val="300"/>
              </a:spcAft>
              <a:buFont typeface="Wingdings" panose="05000000000000000000" pitchFamily="2" charset="2"/>
              <a:buChar char="Ø"/>
            </a:pPr>
            <a:r>
              <a:rPr lang="sl-SI" altLang="sl-SI" sz="1800" b="1" dirty="0">
                <a:solidFill>
                  <a:schemeClr val="bg1">
                    <a:lumMod val="50000"/>
                  </a:schemeClr>
                </a:solidFill>
                <a:latin typeface="Arial" panose="020B0604020202020204" pitchFamily="34" charset="0"/>
                <a:cs typeface="Calibri" panose="020F0502020204030204" pitchFamily="34" charset="0"/>
              </a:rPr>
              <a:t>biotska raznovrstnost, naravne vrednote in presoja sprejemljivosti vplivov posega na varovana območja</a:t>
            </a:r>
          </a:p>
          <a:p>
            <a:pPr marL="0" indent="0">
              <a:spcBef>
                <a:spcPct val="0"/>
              </a:spcBef>
              <a:spcAft>
                <a:spcPts val="300"/>
              </a:spcAft>
              <a:buNone/>
            </a:pPr>
            <a:endParaRPr lang="sl-SI" altLang="sl-SI" sz="2000" b="1" dirty="0">
              <a:latin typeface="Arial" panose="020B0604020202020204" pitchFamily="34" charset="0"/>
              <a:cs typeface="Calibri" panose="020F0502020204030204" pitchFamily="34" charset="0"/>
            </a:endParaRPr>
          </a:p>
          <a:p>
            <a:pPr marL="0" indent="0">
              <a:spcAft>
                <a:spcPts val="1200"/>
              </a:spcAft>
              <a:buNone/>
              <a:defRPr/>
            </a:pPr>
            <a:endParaRPr lang="sl-SI" b="1" dirty="0">
              <a:cs typeface="Calibri" pitchFamily="34" charset="0"/>
            </a:endParaRPr>
          </a:p>
          <a:p>
            <a:pPr marL="0" indent="0">
              <a:buNone/>
              <a:defRPr/>
            </a:pPr>
            <a:endParaRPr lang="sl-SI" kern="0" dirty="0"/>
          </a:p>
        </p:txBody>
      </p:sp>
      <p:sp>
        <p:nvSpPr>
          <p:cNvPr id="5" name="PoljeZBesedilom 4">
            <a:extLst>
              <a:ext uri="{FF2B5EF4-FFF2-40B4-BE49-F238E27FC236}">
                <a16:creationId xmlns:a16="http://schemas.microsoft.com/office/drawing/2014/main" id="{6FC15AC6-6ECE-393A-FF8F-ADDC104C57B8}"/>
              </a:ext>
            </a:extLst>
          </p:cNvPr>
          <p:cNvSpPr txBox="1"/>
          <p:nvPr/>
        </p:nvSpPr>
        <p:spPr>
          <a:xfrm>
            <a:off x="8259580" y="2555732"/>
            <a:ext cx="3926020" cy="523220"/>
          </a:xfrm>
          <a:prstGeom prst="rect">
            <a:avLst/>
          </a:prstGeom>
          <a:noFill/>
        </p:spPr>
        <p:txBody>
          <a:bodyPr wrap="square">
            <a:spAutoFit/>
          </a:bodyPr>
          <a:lstStyle/>
          <a:p>
            <a:r>
              <a:rPr kumimoji="0" lang="sl-SI" sz="1400" b="0" i="0" u="none" strike="noStrike" kern="1200" cap="none" spc="0" normalizeH="0" baseline="0" noProof="0" dirty="0">
                <a:ln>
                  <a:noFill/>
                </a:ln>
                <a:solidFill>
                  <a:srgbClr val="2F5496"/>
                </a:solidFill>
                <a:effectLst/>
                <a:uLnTx/>
                <a:uFillTx/>
                <a:latin typeface="Calibri" panose="020F0502020204030204" pitchFamily="34" charset="0"/>
                <a:ea typeface="Times New Roman" panose="02020603050405020304" pitchFamily="18" charset="0"/>
                <a:cs typeface="+mn-cs"/>
              </a:rPr>
              <a:t>PRESOJA PODNEBNIH SPREMEMB NA RAZLIČNIH NIVOJIH OKOLJSKIH PRESOJ NA NACIONALNI RAVNI </a:t>
            </a:r>
            <a:endParaRPr lang="sl-SI" sz="1400" dirty="0"/>
          </a:p>
        </p:txBody>
      </p:sp>
    </p:spTree>
    <p:extLst>
      <p:ext uri="{BB962C8B-B14F-4D97-AF65-F5344CB8AC3E}">
        <p14:creationId xmlns:p14="http://schemas.microsoft.com/office/powerpoint/2010/main" val="2843548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6FD0681A-E586-4854-A5E6-70A393C74B01}"/>
              </a:ext>
            </a:extLst>
          </p:cNvPr>
          <p:cNvPicPr>
            <a:picLocks noChangeAspect="1"/>
          </p:cNvPicPr>
          <p:nvPr/>
        </p:nvPicPr>
        <p:blipFill>
          <a:blip r:embed="rId3"/>
          <a:stretch>
            <a:fillRect/>
          </a:stretch>
        </p:blipFill>
        <p:spPr>
          <a:xfrm>
            <a:off x="10685493" y="6218739"/>
            <a:ext cx="1383912" cy="506012"/>
          </a:xfrm>
          <a:prstGeom prst="rect">
            <a:avLst/>
          </a:prstGeom>
        </p:spPr>
      </p:pic>
      <p:sp>
        <p:nvSpPr>
          <p:cNvPr id="3" name="PoljeZBesedilom 2">
            <a:extLst>
              <a:ext uri="{FF2B5EF4-FFF2-40B4-BE49-F238E27FC236}">
                <a16:creationId xmlns:a16="http://schemas.microsoft.com/office/drawing/2014/main" id="{C18704C4-1192-4388-9B4E-9B6BFBAFA762}"/>
              </a:ext>
            </a:extLst>
          </p:cNvPr>
          <p:cNvSpPr txBox="1"/>
          <p:nvPr/>
        </p:nvSpPr>
        <p:spPr>
          <a:xfrm>
            <a:off x="562154" y="1620375"/>
            <a:ext cx="11210828" cy="830997"/>
          </a:xfrm>
          <a:prstGeom prst="rect">
            <a:avLst/>
          </a:prstGeom>
          <a:noFill/>
        </p:spPr>
        <p:txBody>
          <a:bodyPr wrap="square">
            <a:spAutoFit/>
          </a:bodyPr>
          <a:lstStyle/>
          <a:p>
            <a:pPr algn="ctr"/>
            <a:r>
              <a:rPr lang="sl-SI" sz="2400" dirty="0">
                <a:solidFill>
                  <a:srgbClr val="034EA2"/>
                </a:solidFill>
                <a:effectLst>
                  <a:outerShdw blurRad="38100" dist="38100" dir="2700000" algn="tl">
                    <a:srgbClr val="000000">
                      <a:alpha val="43137"/>
                    </a:srgbClr>
                  </a:outerShdw>
                </a:effectLst>
                <a:latin typeface="Republika" panose="02000506040000020004" pitchFamily="2" charset="-18"/>
              </a:rPr>
              <a:t>Načelo, da se ne škoduje bistveno (DNSH) in podnebna odpornost (CP)</a:t>
            </a:r>
          </a:p>
          <a:p>
            <a:pPr algn="ctr"/>
            <a:r>
              <a:rPr lang="sl-SI" sz="2400" dirty="0">
                <a:solidFill>
                  <a:srgbClr val="034EA2"/>
                </a:solidFill>
                <a:effectLst>
                  <a:outerShdw blurRad="38100" dist="38100" dir="2700000" algn="tl">
                    <a:srgbClr val="000000">
                      <a:alpha val="43137"/>
                    </a:srgbClr>
                  </a:outerShdw>
                </a:effectLst>
                <a:latin typeface="Republika" panose="02000506040000020004" pitchFamily="2" charset="-18"/>
              </a:rPr>
              <a:t> Osnovne definicije</a:t>
            </a:r>
          </a:p>
        </p:txBody>
      </p:sp>
      <p:sp>
        <p:nvSpPr>
          <p:cNvPr id="4" name="Označba mesta vsebine 3">
            <a:extLst>
              <a:ext uri="{FF2B5EF4-FFF2-40B4-BE49-F238E27FC236}">
                <a16:creationId xmlns:a16="http://schemas.microsoft.com/office/drawing/2014/main" id="{B4485A20-2DD7-4968-9E72-CC6FE90DA248}"/>
              </a:ext>
            </a:extLst>
          </p:cNvPr>
          <p:cNvSpPr txBox="1">
            <a:spLocks/>
          </p:cNvSpPr>
          <p:nvPr/>
        </p:nvSpPr>
        <p:spPr>
          <a:xfrm>
            <a:off x="237969" y="2912031"/>
            <a:ext cx="11386675" cy="5309145"/>
          </a:xfrm>
          <a:prstGeom prst="rect">
            <a:avLst/>
          </a:prstGeom>
        </p:spPr>
        <p:txBody>
          <a:bodyPr>
            <a:normAutofit/>
          </a:bodyPr>
          <a:lstStyle>
            <a:lvl1pPr marL="342900" indent="-342900" algn="l" rtl="0" eaLnBrk="0" fontAlgn="base" hangingPunct="0">
              <a:spcBef>
                <a:spcPct val="20000"/>
              </a:spcBef>
              <a:spcAft>
                <a:spcPct val="0"/>
              </a:spcAft>
              <a:buFont typeface="Calibri" panose="020F0502020204030204" pitchFamily="34" charset="0"/>
              <a:buChar char="–"/>
              <a:defRPr sz="24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000">
                <a:solidFill>
                  <a:schemeClr val="tx1"/>
                </a:solidFill>
                <a:latin typeface="Calibri" pitchFamily="34" charset="0"/>
                <a:cs typeface="+mn-cs"/>
              </a:defRPr>
            </a:lvl2pPr>
            <a:lvl3pPr marL="1143000" indent="-228600" algn="l" rtl="0" eaLnBrk="0" fontAlgn="base" hangingPunct="0">
              <a:spcBef>
                <a:spcPct val="20000"/>
              </a:spcBef>
              <a:spcAft>
                <a:spcPct val="0"/>
              </a:spcAft>
              <a:buChar char="•"/>
              <a:defRPr sz="1600">
                <a:solidFill>
                  <a:schemeClr val="tx1"/>
                </a:solidFill>
                <a:latin typeface="+mn-lt"/>
                <a:cs typeface="+mn-cs"/>
              </a:defRPr>
            </a:lvl3pPr>
            <a:lvl4pPr marL="1600200" indent="-228600" algn="l" rtl="0" eaLnBrk="0" fontAlgn="base" hangingPunct="0">
              <a:spcBef>
                <a:spcPct val="20000"/>
              </a:spcBef>
              <a:spcAft>
                <a:spcPct val="0"/>
              </a:spcAft>
              <a:buChar char="–"/>
              <a:defRPr sz="16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gn="just">
              <a:buFont typeface="Wingdings" panose="05000000000000000000" pitchFamily="2" charset="2"/>
              <a:buChar char="Ø"/>
            </a:pPr>
            <a:r>
              <a:rPr lang="sl-SI" sz="2400" dirty="0">
                <a:latin typeface="Republika" panose="02000506040000020004" pitchFamily="2" charset="-18"/>
              </a:rPr>
              <a:t>Načelo, da se ne škoduje bistveno (DNSH): proces, s katerim se ugotavlja vpliv katerekoli gospodarske dejavnosti (upoštevajoč življenjski cikel proizvodov in storitev) na 6 </a:t>
            </a:r>
            <a:r>
              <a:rPr lang="sl-SI" sz="2400" dirty="0" err="1">
                <a:latin typeface="Republika" panose="02000506040000020004" pitchFamily="2" charset="-18"/>
              </a:rPr>
              <a:t>okoljskih</a:t>
            </a:r>
            <a:r>
              <a:rPr lang="sl-SI" sz="2400" dirty="0">
                <a:latin typeface="Republika" panose="02000506040000020004" pitchFamily="2" charset="-18"/>
              </a:rPr>
              <a:t> ciljev, ki so opredeljeni v Uredbi o trajnostnih naložbah.</a:t>
            </a:r>
          </a:p>
          <a:p>
            <a:pPr algn="just">
              <a:buFont typeface="Wingdings" panose="05000000000000000000" pitchFamily="2" charset="2"/>
              <a:buChar char="Ø"/>
            </a:pPr>
            <a:endParaRPr lang="sl-SI" sz="2400" dirty="0">
              <a:latin typeface="Republika" panose="02000506040000020004" pitchFamily="2" charset="-18"/>
            </a:endParaRPr>
          </a:p>
          <a:p>
            <a:pPr algn="just">
              <a:buFont typeface="Wingdings" panose="05000000000000000000" pitchFamily="2" charset="2"/>
              <a:buChar char="Ø"/>
            </a:pPr>
            <a:r>
              <a:rPr lang="sl-SI" sz="2400" dirty="0">
                <a:latin typeface="Republika" panose="02000506040000020004" pitchFamily="2" charset="-18"/>
              </a:rPr>
              <a:t>Podnebna odpornost (</a:t>
            </a:r>
            <a:r>
              <a:rPr lang="sl-SI" sz="2400" dirty="0" err="1">
                <a:latin typeface="Republika" panose="02000506040000020004" pitchFamily="2" charset="-18"/>
              </a:rPr>
              <a:t>Climate</a:t>
            </a:r>
            <a:r>
              <a:rPr lang="sl-SI" sz="2400" dirty="0">
                <a:latin typeface="Republika" panose="02000506040000020004" pitchFamily="2" charset="-18"/>
              </a:rPr>
              <a:t> </a:t>
            </a:r>
            <a:r>
              <a:rPr lang="sl-SI" sz="2400" dirty="0" err="1">
                <a:latin typeface="Republika" panose="02000506040000020004" pitchFamily="2" charset="-18"/>
              </a:rPr>
              <a:t>Proofing</a:t>
            </a:r>
            <a:r>
              <a:rPr lang="sl-SI" sz="2400" dirty="0">
                <a:latin typeface="Republika" panose="02000506040000020004" pitchFamily="2" charset="-18"/>
              </a:rPr>
              <a:t>): proces, s katerim se prepreči, da bi infrastrukturo prizadeli morebitni dolgoročni podnebni vplivi, hkrati pa se zagotovi, da se spoštuje načelo „energetska učinkovitost na prvem mestu“ in da je raven emisij toplogrednih plinov, ki izhaja iz projekta, skladna s ciljem podnebne nevtralnosti do leta 2050.</a:t>
            </a:r>
          </a:p>
          <a:p>
            <a:pPr marL="0" marR="0" lvl="0" indent="0" algn="l" defTabSz="914400" rtl="0" eaLnBrk="0" fontAlgn="base" latinLnBrk="0" hangingPunct="0">
              <a:lnSpc>
                <a:spcPct val="110000"/>
              </a:lnSpc>
              <a:spcBef>
                <a:spcPct val="20000"/>
              </a:spcBef>
              <a:spcAft>
                <a:spcPct val="0"/>
              </a:spcAft>
              <a:buClrTx/>
              <a:buSzTx/>
              <a:buFont typeface="Calibri" panose="020F0502020204030204" pitchFamily="34" charset="0"/>
              <a:buNone/>
              <a:tabLst/>
              <a:defRPr/>
            </a:pPr>
            <a:endParaRPr kumimoji="0" lang="sl-SI" sz="24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6" name="PoljeZBesedilom 5">
            <a:extLst>
              <a:ext uri="{FF2B5EF4-FFF2-40B4-BE49-F238E27FC236}">
                <a16:creationId xmlns:a16="http://schemas.microsoft.com/office/drawing/2014/main" id="{2DAA8FFE-ED8B-ED69-9EB7-A5E60A598300}"/>
              </a:ext>
            </a:extLst>
          </p:cNvPr>
          <p:cNvSpPr txBox="1"/>
          <p:nvPr/>
        </p:nvSpPr>
        <p:spPr>
          <a:xfrm>
            <a:off x="237969" y="340309"/>
            <a:ext cx="6097248"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srgbClr val="2F5496"/>
                </a:solidFill>
                <a:effectLst/>
                <a:uLnTx/>
                <a:uFillTx/>
                <a:latin typeface="Calibri" panose="020F0502020204030204" pitchFamily="34" charset="0"/>
                <a:ea typeface="Times New Roman" panose="02020603050405020304" pitchFamily="18" charset="0"/>
                <a:cs typeface="+mn-cs"/>
              </a:rPr>
              <a:t>PRESOJA PODNEBNIH SPREMEMB V OKVIRU PRESOJE PROGRAMOV/PROJEKTOV IZ EVROPSKE KOHEZIJSKE POLITIKE (DNSH, CLIMATE PROOFING)</a:t>
            </a:r>
          </a:p>
        </p:txBody>
      </p:sp>
    </p:spTree>
    <p:extLst>
      <p:ext uri="{BB962C8B-B14F-4D97-AF65-F5344CB8AC3E}">
        <p14:creationId xmlns:p14="http://schemas.microsoft.com/office/powerpoint/2010/main" val="1935645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6FD0681A-E586-4854-A5E6-70A393C74B01}"/>
              </a:ext>
            </a:extLst>
          </p:cNvPr>
          <p:cNvPicPr>
            <a:picLocks noChangeAspect="1"/>
          </p:cNvPicPr>
          <p:nvPr/>
        </p:nvPicPr>
        <p:blipFill>
          <a:blip r:embed="rId3"/>
          <a:stretch>
            <a:fillRect/>
          </a:stretch>
        </p:blipFill>
        <p:spPr>
          <a:xfrm>
            <a:off x="10685493" y="6218739"/>
            <a:ext cx="1383912" cy="506012"/>
          </a:xfrm>
          <a:prstGeom prst="rect">
            <a:avLst/>
          </a:prstGeom>
        </p:spPr>
      </p:pic>
      <p:sp>
        <p:nvSpPr>
          <p:cNvPr id="3" name="PoljeZBesedilom 2">
            <a:extLst>
              <a:ext uri="{FF2B5EF4-FFF2-40B4-BE49-F238E27FC236}">
                <a16:creationId xmlns:a16="http://schemas.microsoft.com/office/drawing/2014/main" id="{C18704C4-1192-4388-9B4E-9B6BFBAFA762}"/>
              </a:ext>
            </a:extLst>
          </p:cNvPr>
          <p:cNvSpPr txBox="1"/>
          <p:nvPr/>
        </p:nvSpPr>
        <p:spPr>
          <a:xfrm>
            <a:off x="570862" y="1789589"/>
            <a:ext cx="11210828" cy="830997"/>
          </a:xfrm>
          <a:prstGeom prst="rect">
            <a:avLst/>
          </a:prstGeom>
          <a:noFill/>
        </p:spPr>
        <p:txBody>
          <a:bodyPr wrap="square">
            <a:spAutoFit/>
          </a:bodyPr>
          <a:lstStyle/>
          <a:p>
            <a:pPr>
              <a:spcBef>
                <a:spcPct val="0"/>
              </a:spcBef>
              <a:buFontTx/>
              <a:buNone/>
            </a:pPr>
            <a:r>
              <a:rPr lang="pl-PL" altLang="sl-SI" sz="2400" b="1" dirty="0">
                <a:solidFill>
                  <a:srgbClr val="0070C0"/>
                </a:solidFill>
              </a:rPr>
              <a:t>6 OKOLJSKIH CILJEV DNSH – projekt ne sme škodovati bistveno naslednjim okoljskim ciljem:</a:t>
            </a:r>
          </a:p>
        </p:txBody>
      </p:sp>
      <p:sp>
        <p:nvSpPr>
          <p:cNvPr id="4" name="Označba mesta vsebine 3">
            <a:extLst>
              <a:ext uri="{FF2B5EF4-FFF2-40B4-BE49-F238E27FC236}">
                <a16:creationId xmlns:a16="http://schemas.microsoft.com/office/drawing/2014/main" id="{B4485A20-2DD7-4968-9E72-CC6FE90DA248}"/>
              </a:ext>
            </a:extLst>
          </p:cNvPr>
          <p:cNvSpPr txBox="1">
            <a:spLocks/>
          </p:cNvSpPr>
          <p:nvPr/>
        </p:nvSpPr>
        <p:spPr>
          <a:xfrm>
            <a:off x="570862" y="2938157"/>
            <a:ext cx="11386675" cy="5309145"/>
          </a:xfrm>
          <a:prstGeom prst="rect">
            <a:avLst/>
          </a:prstGeom>
        </p:spPr>
        <p:txBody>
          <a:bodyPr>
            <a:normAutofit/>
          </a:bodyPr>
          <a:lstStyle>
            <a:lvl1pPr marL="342900" indent="-342900" algn="l" rtl="0" eaLnBrk="0" fontAlgn="base" hangingPunct="0">
              <a:spcBef>
                <a:spcPct val="20000"/>
              </a:spcBef>
              <a:spcAft>
                <a:spcPct val="0"/>
              </a:spcAft>
              <a:buFont typeface="Calibri" panose="020F0502020204030204" pitchFamily="34" charset="0"/>
              <a:buChar char="–"/>
              <a:defRPr sz="24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000">
                <a:solidFill>
                  <a:schemeClr val="tx1"/>
                </a:solidFill>
                <a:latin typeface="Calibri" pitchFamily="34" charset="0"/>
                <a:cs typeface="+mn-cs"/>
              </a:defRPr>
            </a:lvl2pPr>
            <a:lvl3pPr marL="1143000" indent="-228600" algn="l" rtl="0" eaLnBrk="0" fontAlgn="base" hangingPunct="0">
              <a:spcBef>
                <a:spcPct val="20000"/>
              </a:spcBef>
              <a:spcAft>
                <a:spcPct val="0"/>
              </a:spcAft>
              <a:buChar char="•"/>
              <a:defRPr sz="1600">
                <a:solidFill>
                  <a:schemeClr val="tx1"/>
                </a:solidFill>
                <a:latin typeface="+mn-lt"/>
                <a:cs typeface="+mn-cs"/>
              </a:defRPr>
            </a:lvl3pPr>
            <a:lvl4pPr marL="1600200" indent="-228600" algn="l" rtl="0" eaLnBrk="0" fontAlgn="base" hangingPunct="0">
              <a:spcBef>
                <a:spcPct val="20000"/>
              </a:spcBef>
              <a:spcAft>
                <a:spcPct val="0"/>
              </a:spcAft>
              <a:buChar char="–"/>
              <a:defRPr sz="16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nSpc>
                <a:spcPct val="110000"/>
              </a:lnSpc>
              <a:buNone/>
              <a:defRPr/>
            </a:pPr>
            <a:r>
              <a:rPr lang="sl-SI" sz="2400" b="1" dirty="0"/>
              <a:t>1. Blažitev podnebnih sprememb</a:t>
            </a:r>
          </a:p>
          <a:p>
            <a:pPr marL="0" indent="0">
              <a:lnSpc>
                <a:spcPct val="110000"/>
              </a:lnSpc>
              <a:buNone/>
              <a:defRPr/>
            </a:pPr>
            <a:r>
              <a:rPr lang="sl-SI" sz="2400" b="1" dirty="0"/>
              <a:t>2. Prilagajanje podnebnim spremembam</a:t>
            </a:r>
          </a:p>
          <a:p>
            <a:pPr marL="0" indent="0">
              <a:lnSpc>
                <a:spcPct val="110000"/>
              </a:lnSpc>
              <a:buNone/>
              <a:defRPr/>
            </a:pPr>
            <a:r>
              <a:rPr lang="sl-SI" sz="2400" dirty="0"/>
              <a:t>3. Trajnostna raba in varstvo vodnih in morskih virov</a:t>
            </a:r>
          </a:p>
          <a:p>
            <a:pPr marL="0" indent="0">
              <a:lnSpc>
                <a:spcPct val="110000"/>
              </a:lnSpc>
              <a:buNone/>
              <a:defRPr/>
            </a:pPr>
            <a:r>
              <a:rPr lang="sl-SI" sz="2400" dirty="0"/>
              <a:t>4. Krožno gospodarstvo vključno s preprečevanjem odpadkov in recikliranjem</a:t>
            </a:r>
          </a:p>
          <a:p>
            <a:pPr marL="0" indent="0">
              <a:lnSpc>
                <a:spcPct val="110000"/>
              </a:lnSpc>
              <a:buNone/>
              <a:defRPr/>
            </a:pPr>
            <a:r>
              <a:rPr lang="sl-SI" sz="2400" dirty="0"/>
              <a:t>5. Preprečevanje in nadzorovanje onesnaževanja zraka, vode ali tal</a:t>
            </a:r>
          </a:p>
          <a:p>
            <a:pPr marL="0" indent="0">
              <a:lnSpc>
                <a:spcPct val="110000"/>
              </a:lnSpc>
              <a:buNone/>
              <a:defRPr/>
            </a:pPr>
            <a:r>
              <a:rPr lang="sl-SI" sz="2400" dirty="0"/>
              <a:t>6. Varstvo in ohranjanje biotske raznovrstnosti in ekosistemov</a:t>
            </a:r>
          </a:p>
        </p:txBody>
      </p:sp>
      <p:sp>
        <p:nvSpPr>
          <p:cNvPr id="6" name="PoljeZBesedilom 5">
            <a:extLst>
              <a:ext uri="{FF2B5EF4-FFF2-40B4-BE49-F238E27FC236}">
                <a16:creationId xmlns:a16="http://schemas.microsoft.com/office/drawing/2014/main" id="{2DAA8FFE-ED8B-ED69-9EB7-A5E60A598300}"/>
              </a:ext>
            </a:extLst>
          </p:cNvPr>
          <p:cNvSpPr txBox="1"/>
          <p:nvPr/>
        </p:nvSpPr>
        <p:spPr>
          <a:xfrm>
            <a:off x="237969" y="340309"/>
            <a:ext cx="6097248" cy="92333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sl-SI" sz="1800" b="0" i="0" u="none" strike="noStrike" kern="1200" cap="none" spc="0" normalizeH="0" baseline="0" noProof="0" dirty="0">
                <a:ln>
                  <a:noFill/>
                </a:ln>
                <a:solidFill>
                  <a:srgbClr val="2F5496"/>
                </a:solidFill>
                <a:effectLst/>
                <a:uLnTx/>
                <a:uFillTx/>
                <a:latin typeface="Calibri" panose="020F0502020204030204" pitchFamily="34" charset="0"/>
                <a:ea typeface="Times New Roman" panose="02020603050405020304" pitchFamily="18" charset="0"/>
                <a:cs typeface="+mn-cs"/>
              </a:rPr>
              <a:t>PRESOJA PODNEBNIH SPREMEMB V OKVIRU PRESOJE PROGRAMOV/PROJEKTOV IZ EVROPSKE KOHEZIJSKE POLITIKE (DNSH, CLIMATE PROOFING)</a:t>
            </a:r>
          </a:p>
        </p:txBody>
      </p:sp>
    </p:spTree>
    <p:extLst>
      <p:ext uri="{BB962C8B-B14F-4D97-AF65-F5344CB8AC3E}">
        <p14:creationId xmlns:p14="http://schemas.microsoft.com/office/powerpoint/2010/main" val="2258890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6FD0681A-E586-4854-A5E6-70A393C74B01}"/>
              </a:ext>
            </a:extLst>
          </p:cNvPr>
          <p:cNvPicPr>
            <a:picLocks noChangeAspect="1"/>
          </p:cNvPicPr>
          <p:nvPr/>
        </p:nvPicPr>
        <p:blipFill>
          <a:blip r:embed="rId3"/>
          <a:stretch>
            <a:fillRect/>
          </a:stretch>
        </p:blipFill>
        <p:spPr>
          <a:xfrm>
            <a:off x="10685493" y="6218739"/>
            <a:ext cx="1383912" cy="506012"/>
          </a:xfrm>
          <a:prstGeom prst="rect">
            <a:avLst/>
          </a:prstGeom>
        </p:spPr>
      </p:pic>
      <p:sp>
        <p:nvSpPr>
          <p:cNvPr id="4" name="Označba mesta vsebine 3">
            <a:extLst>
              <a:ext uri="{FF2B5EF4-FFF2-40B4-BE49-F238E27FC236}">
                <a16:creationId xmlns:a16="http://schemas.microsoft.com/office/drawing/2014/main" id="{B4485A20-2DD7-4968-9E72-CC6FE90DA248}"/>
              </a:ext>
            </a:extLst>
          </p:cNvPr>
          <p:cNvSpPr txBox="1">
            <a:spLocks/>
          </p:cNvSpPr>
          <p:nvPr/>
        </p:nvSpPr>
        <p:spPr>
          <a:xfrm>
            <a:off x="482939" y="1415606"/>
            <a:ext cx="11386675" cy="5309145"/>
          </a:xfrm>
          <a:prstGeom prst="rect">
            <a:avLst/>
          </a:prstGeom>
        </p:spPr>
        <p:txBody>
          <a:bodyPr>
            <a:normAutofit/>
          </a:bodyPr>
          <a:lstStyle>
            <a:lvl1pPr marL="342900" indent="-342900" algn="l" rtl="0" eaLnBrk="0" fontAlgn="base" hangingPunct="0">
              <a:spcBef>
                <a:spcPct val="20000"/>
              </a:spcBef>
              <a:spcAft>
                <a:spcPct val="0"/>
              </a:spcAft>
              <a:buFont typeface="Calibri" panose="020F0502020204030204" pitchFamily="34" charset="0"/>
              <a:buChar char="–"/>
              <a:defRPr sz="24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000">
                <a:solidFill>
                  <a:schemeClr val="tx1"/>
                </a:solidFill>
                <a:latin typeface="Calibri" pitchFamily="34" charset="0"/>
                <a:cs typeface="+mn-cs"/>
              </a:defRPr>
            </a:lvl2pPr>
            <a:lvl3pPr marL="1143000" indent="-228600" algn="l" rtl="0" eaLnBrk="0" fontAlgn="base" hangingPunct="0">
              <a:spcBef>
                <a:spcPct val="20000"/>
              </a:spcBef>
              <a:spcAft>
                <a:spcPct val="0"/>
              </a:spcAft>
              <a:buChar char="•"/>
              <a:defRPr sz="1600">
                <a:solidFill>
                  <a:schemeClr val="tx1"/>
                </a:solidFill>
                <a:latin typeface="+mn-lt"/>
                <a:cs typeface="+mn-cs"/>
              </a:defRPr>
            </a:lvl3pPr>
            <a:lvl4pPr marL="1600200" indent="-228600" algn="l" rtl="0" eaLnBrk="0" fontAlgn="base" hangingPunct="0">
              <a:spcBef>
                <a:spcPct val="20000"/>
              </a:spcBef>
              <a:spcAft>
                <a:spcPct val="0"/>
              </a:spcAft>
              <a:buChar char="–"/>
              <a:defRPr sz="16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marR="0" lvl="0" indent="0" algn="l" defTabSz="914400" rtl="0" eaLnBrk="0" fontAlgn="base" latinLnBrk="0" hangingPunct="0">
              <a:lnSpc>
                <a:spcPct val="110000"/>
              </a:lnSpc>
              <a:spcBef>
                <a:spcPct val="20000"/>
              </a:spcBef>
              <a:spcAft>
                <a:spcPct val="0"/>
              </a:spcAft>
              <a:buClrTx/>
              <a:buSzTx/>
              <a:buFont typeface="Calibri" panose="020F0502020204030204" pitchFamily="34" charset="0"/>
              <a:buNone/>
              <a:tabLst/>
              <a:defRPr/>
            </a:pPr>
            <a:endParaRPr kumimoji="0" lang="sl-SI" sz="24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7" name="Slika 6">
            <a:extLst>
              <a:ext uri="{FF2B5EF4-FFF2-40B4-BE49-F238E27FC236}">
                <a16:creationId xmlns:a16="http://schemas.microsoft.com/office/drawing/2014/main" id="{0EF80EE9-7E9F-231A-FD03-51C85536613F}"/>
              </a:ext>
            </a:extLst>
          </p:cNvPr>
          <p:cNvPicPr>
            <a:picLocks noChangeAspect="1"/>
          </p:cNvPicPr>
          <p:nvPr/>
        </p:nvPicPr>
        <p:blipFill rotWithShape="1">
          <a:blip r:embed="rId4"/>
          <a:srcRect l="62775" t="41221" r="19900" b="16854"/>
          <a:stretch/>
        </p:blipFill>
        <p:spPr>
          <a:xfrm>
            <a:off x="1901951" y="457200"/>
            <a:ext cx="6318739" cy="6400800"/>
          </a:xfrm>
          <a:prstGeom prst="rect">
            <a:avLst/>
          </a:prstGeom>
        </p:spPr>
      </p:pic>
      <p:sp>
        <p:nvSpPr>
          <p:cNvPr id="3" name="PoljeZBesedilom 2">
            <a:extLst>
              <a:ext uri="{FF2B5EF4-FFF2-40B4-BE49-F238E27FC236}">
                <a16:creationId xmlns:a16="http://schemas.microsoft.com/office/drawing/2014/main" id="{42FB479B-083B-E3AF-4B73-26A3290465AD}"/>
              </a:ext>
            </a:extLst>
          </p:cNvPr>
          <p:cNvSpPr txBox="1"/>
          <p:nvPr/>
        </p:nvSpPr>
        <p:spPr>
          <a:xfrm>
            <a:off x="70035" y="0"/>
            <a:ext cx="6025965" cy="52322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sl-SI" sz="1400" b="0" i="0" u="none" strike="noStrike" kern="1200" cap="none" spc="0" normalizeH="0" baseline="0" noProof="0" dirty="0">
                <a:ln>
                  <a:noFill/>
                </a:ln>
                <a:solidFill>
                  <a:srgbClr val="2F5496"/>
                </a:solidFill>
                <a:effectLst/>
                <a:uLnTx/>
                <a:uFillTx/>
                <a:latin typeface="Calibri" panose="020F0502020204030204" pitchFamily="34" charset="0"/>
                <a:ea typeface="Times New Roman" panose="02020603050405020304" pitchFamily="18" charset="0"/>
                <a:cs typeface="+mn-cs"/>
              </a:rPr>
              <a:t>PRESOJA PODNEBNIH SPREMEMB V OKVIRU PRESOJE PROGRAMOV/PROJEKTOV IZ EVROPSKE KOHEZIJSKE POLITIKE (DNSH, CLIMATE PROOFING)</a:t>
            </a:r>
          </a:p>
        </p:txBody>
      </p:sp>
      <p:sp>
        <p:nvSpPr>
          <p:cNvPr id="5" name="PoljeZBesedilom 4">
            <a:extLst>
              <a:ext uri="{FF2B5EF4-FFF2-40B4-BE49-F238E27FC236}">
                <a16:creationId xmlns:a16="http://schemas.microsoft.com/office/drawing/2014/main" id="{202FA7A4-5D2D-DF52-FB79-3365EB2BE884}"/>
              </a:ext>
            </a:extLst>
          </p:cNvPr>
          <p:cNvSpPr txBox="1"/>
          <p:nvPr/>
        </p:nvSpPr>
        <p:spPr>
          <a:xfrm>
            <a:off x="8821784" y="3161211"/>
            <a:ext cx="2388626" cy="707886"/>
          </a:xfrm>
          <a:prstGeom prst="rect">
            <a:avLst/>
          </a:prstGeom>
          <a:noFill/>
        </p:spPr>
        <p:txBody>
          <a:bodyPr wrap="square" rtlCol="0">
            <a:spAutoFit/>
          </a:bodyPr>
          <a:lstStyle/>
          <a:p>
            <a:r>
              <a:rPr lang="sl-SI" sz="2000" dirty="0">
                <a:solidFill>
                  <a:schemeClr val="accent5">
                    <a:lumMod val="50000"/>
                  </a:schemeClr>
                </a:solidFill>
                <a:latin typeface="Republika" panose="02000506040000020004" pitchFamily="2" charset="-18"/>
              </a:rPr>
              <a:t>CP</a:t>
            </a:r>
          </a:p>
          <a:p>
            <a:r>
              <a:rPr lang="sl-SI" sz="2000" dirty="0">
                <a:solidFill>
                  <a:schemeClr val="accent5">
                    <a:lumMod val="50000"/>
                  </a:schemeClr>
                </a:solidFill>
                <a:latin typeface="Republika" panose="02000506040000020004" pitchFamily="2" charset="-18"/>
              </a:rPr>
              <a:t>(</a:t>
            </a:r>
            <a:r>
              <a:rPr lang="sl-SI" sz="2000" dirty="0" err="1">
                <a:solidFill>
                  <a:schemeClr val="accent5">
                    <a:lumMod val="50000"/>
                  </a:schemeClr>
                </a:solidFill>
                <a:latin typeface="Republika" panose="02000506040000020004" pitchFamily="2" charset="-18"/>
              </a:rPr>
              <a:t>Climate</a:t>
            </a:r>
            <a:r>
              <a:rPr lang="sl-SI" sz="2000" dirty="0">
                <a:solidFill>
                  <a:schemeClr val="accent5">
                    <a:lumMod val="50000"/>
                  </a:schemeClr>
                </a:solidFill>
                <a:latin typeface="Republika" panose="02000506040000020004" pitchFamily="2" charset="-18"/>
              </a:rPr>
              <a:t> </a:t>
            </a:r>
            <a:r>
              <a:rPr lang="sl-SI" sz="2000" dirty="0" err="1">
                <a:solidFill>
                  <a:schemeClr val="accent5">
                    <a:lumMod val="50000"/>
                  </a:schemeClr>
                </a:solidFill>
                <a:latin typeface="Republika" panose="02000506040000020004" pitchFamily="2" charset="-18"/>
              </a:rPr>
              <a:t>Proofing</a:t>
            </a:r>
            <a:r>
              <a:rPr lang="sl-SI" sz="2000" dirty="0">
                <a:solidFill>
                  <a:schemeClr val="accent5">
                    <a:lumMod val="50000"/>
                  </a:schemeClr>
                </a:solidFill>
                <a:latin typeface="Republika" panose="02000506040000020004" pitchFamily="2" charset="-18"/>
              </a:rPr>
              <a:t>)</a:t>
            </a:r>
            <a:endParaRPr lang="sl-SI" sz="2000" dirty="0">
              <a:solidFill>
                <a:schemeClr val="accent5">
                  <a:lumMod val="50000"/>
                </a:schemeClr>
              </a:solidFill>
            </a:endParaRPr>
          </a:p>
        </p:txBody>
      </p:sp>
    </p:spTree>
    <p:extLst>
      <p:ext uri="{BB962C8B-B14F-4D97-AF65-F5344CB8AC3E}">
        <p14:creationId xmlns:p14="http://schemas.microsoft.com/office/powerpoint/2010/main" val="1891208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906FBD44-ACB8-ECBE-7C18-6637036A8DBE}"/>
              </a:ext>
            </a:extLst>
          </p:cNvPr>
          <p:cNvPicPr>
            <a:picLocks noChangeAspect="1"/>
          </p:cNvPicPr>
          <p:nvPr/>
        </p:nvPicPr>
        <p:blipFill rotWithShape="1">
          <a:blip r:embed="rId3"/>
          <a:srcRect l="46500" t="24106" r="23285" b="30335"/>
          <a:stretch/>
        </p:blipFill>
        <p:spPr>
          <a:xfrm>
            <a:off x="783773" y="809897"/>
            <a:ext cx="2442020" cy="1541417"/>
          </a:xfrm>
          <a:prstGeom prst="rect">
            <a:avLst/>
          </a:prstGeom>
        </p:spPr>
      </p:pic>
      <p:pic>
        <p:nvPicPr>
          <p:cNvPr id="12" name="Slika 11">
            <a:extLst>
              <a:ext uri="{FF2B5EF4-FFF2-40B4-BE49-F238E27FC236}">
                <a16:creationId xmlns:a16="http://schemas.microsoft.com/office/drawing/2014/main" id="{90B55757-A804-67D2-57FE-7EEC42D7E42D}"/>
              </a:ext>
            </a:extLst>
          </p:cNvPr>
          <p:cNvPicPr>
            <a:picLocks noChangeAspect="1"/>
          </p:cNvPicPr>
          <p:nvPr/>
        </p:nvPicPr>
        <p:blipFill rotWithShape="1">
          <a:blip r:embed="rId4"/>
          <a:srcRect l="59286" t="28713" r="7500" b="21632"/>
          <a:stretch/>
        </p:blipFill>
        <p:spPr>
          <a:xfrm>
            <a:off x="487679" y="4860860"/>
            <a:ext cx="2800184" cy="1752373"/>
          </a:xfrm>
          <a:prstGeom prst="rect">
            <a:avLst/>
          </a:prstGeom>
        </p:spPr>
      </p:pic>
      <p:pic>
        <p:nvPicPr>
          <p:cNvPr id="14" name="Slika 13">
            <a:extLst>
              <a:ext uri="{FF2B5EF4-FFF2-40B4-BE49-F238E27FC236}">
                <a16:creationId xmlns:a16="http://schemas.microsoft.com/office/drawing/2014/main" id="{5B70F59F-C868-2AE2-6F59-3767C7038871}"/>
              </a:ext>
            </a:extLst>
          </p:cNvPr>
          <p:cNvPicPr>
            <a:picLocks noChangeAspect="1"/>
          </p:cNvPicPr>
          <p:nvPr/>
        </p:nvPicPr>
        <p:blipFill rotWithShape="1">
          <a:blip r:embed="rId5"/>
          <a:srcRect l="17072" t="27689" r="21286" b="19414"/>
          <a:stretch/>
        </p:blipFill>
        <p:spPr>
          <a:xfrm>
            <a:off x="709875" y="2980510"/>
            <a:ext cx="4053966" cy="1456233"/>
          </a:xfrm>
          <a:prstGeom prst="rect">
            <a:avLst/>
          </a:prstGeom>
        </p:spPr>
      </p:pic>
      <p:pic>
        <p:nvPicPr>
          <p:cNvPr id="16" name="Slika 15">
            <a:extLst>
              <a:ext uri="{FF2B5EF4-FFF2-40B4-BE49-F238E27FC236}">
                <a16:creationId xmlns:a16="http://schemas.microsoft.com/office/drawing/2014/main" id="{97D0C6EA-47B7-AA6B-A50C-C5B76A84333A}"/>
              </a:ext>
            </a:extLst>
          </p:cNvPr>
          <p:cNvPicPr>
            <a:picLocks noChangeAspect="1"/>
          </p:cNvPicPr>
          <p:nvPr/>
        </p:nvPicPr>
        <p:blipFill rotWithShape="1">
          <a:blip r:embed="rId6"/>
          <a:srcRect l="22015" t="8236" r="35414" b="7522"/>
          <a:stretch/>
        </p:blipFill>
        <p:spPr>
          <a:xfrm>
            <a:off x="3798317" y="590176"/>
            <a:ext cx="2184472" cy="1809504"/>
          </a:xfrm>
          <a:prstGeom prst="rect">
            <a:avLst/>
          </a:prstGeom>
        </p:spPr>
      </p:pic>
      <p:pic>
        <p:nvPicPr>
          <p:cNvPr id="18" name="Slika 17">
            <a:extLst>
              <a:ext uri="{FF2B5EF4-FFF2-40B4-BE49-F238E27FC236}">
                <a16:creationId xmlns:a16="http://schemas.microsoft.com/office/drawing/2014/main" id="{6F882530-7A5B-7191-1576-2E278EFF82EF}"/>
              </a:ext>
            </a:extLst>
          </p:cNvPr>
          <p:cNvPicPr>
            <a:picLocks noChangeAspect="1"/>
          </p:cNvPicPr>
          <p:nvPr/>
        </p:nvPicPr>
        <p:blipFill rotWithShape="1">
          <a:blip r:embed="rId7"/>
          <a:srcRect l="9643" t="5848" r="10071" b="5080"/>
          <a:stretch/>
        </p:blipFill>
        <p:spPr>
          <a:xfrm>
            <a:off x="3973870" y="2516778"/>
            <a:ext cx="7887205" cy="4053826"/>
          </a:xfrm>
          <a:prstGeom prst="rect">
            <a:avLst/>
          </a:prstGeom>
        </p:spPr>
      </p:pic>
      <p:pic>
        <p:nvPicPr>
          <p:cNvPr id="19" name="Slika 18">
            <a:extLst>
              <a:ext uri="{FF2B5EF4-FFF2-40B4-BE49-F238E27FC236}">
                <a16:creationId xmlns:a16="http://schemas.microsoft.com/office/drawing/2014/main" id="{E133CE57-5363-36E9-0E6C-9059E09336FC}"/>
              </a:ext>
            </a:extLst>
          </p:cNvPr>
          <p:cNvPicPr>
            <a:picLocks noChangeAspect="1"/>
          </p:cNvPicPr>
          <p:nvPr/>
        </p:nvPicPr>
        <p:blipFill>
          <a:blip r:embed="rId8"/>
          <a:stretch>
            <a:fillRect/>
          </a:stretch>
        </p:blipFill>
        <p:spPr>
          <a:xfrm>
            <a:off x="10709532" y="159786"/>
            <a:ext cx="1383912" cy="506012"/>
          </a:xfrm>
          <a:prstGeom prst="rect">
            <a:avLst/>
          </a:prstGeom>
        </p:spPr>
      </p:pic>
      <p:pic>
        <p:nvPicPr>
          <p:cNvPr id="21" name="Slika 20">
            <a:extLst>
              <a:ext uri="{FF2B5EF4-FFF2-40B4-BE49-F238E27FC236}">
                <a16:creationId xmlns:a16="http://schemas.microsoft.com/office/drawing/2014/main" id="{B31C6276-49AE-2EF5-342B-4ECC972E6778}"/>
              </a:ext>
            </a:extLst>
          </p:cNvPr>
          <p:cNvPicPr>
            <a:picLocks noChangeAspect="1"/>
          </p:cNvPicPr>
          <p:nvPr/>
        </p:nvPicPr>
        <p:blipFill rotWithShape="1">
          <a:blip r:embed="rId9"/>
          <a:srcRect l="58072" t="38120" r="6466" b="31606"/>
          <a:stretch/>
        </p:blipFill>
        <p:spPr>
          <a:xfrm>
            <a:off x="6692792" y="932262"/>
            <a:ext cx="3688337" cy="1318053"/>
          </a:xfrm>
          <a:prstGeom prst="rect">
            <a:avLst/>
          </a:prstGeom>
        </p:spPr>
      </p:pic>
    </p:spTree>
    <p:extLst>
      <p:ext uri="{BB962C8B-B14F-4D97-AF65-F5344CB8AC3E}">
        <p14:creationId xmlns:p14="http://schemas.microsoft.com/office/powerpoint/2010/main" val="1908192095"/>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3032</TotalTime>
  <Words>580</Words>
  <Application>Microsoft Office PowerPoint</Application>
  <PresentationFormat>Širokozaslonsko</PresentationFormat>
  <Paragraphs>75</Paragraphs>
  <Slides>9</Slides>
  <Notes>8</Notes>
  <HiddenSlides>0</HiddenSlides>
  <MMClips>0</MMClips>
  <ScaleCrop>false</ScaleCrop>
  <HeadingPairs>
    <vt:vector size="6" baseType="variant">
      <vt:variant>
        <vt:lpstr>Uporabljene pisave</vt:lpstr>
      </vt:variant>
      <vt:variant>
        <vt:i4>6</vt:i4>
      </vt:variant>
      <vt:variant>
        <vt:lpstr>Tema</vt:lpstr>
      </vt:variant>
      <vt:variant>
        <vt:i4>1</vt:i4>
      </vt:variant>
      <vt:variant>
        <vt:lpstr>Naslovi diapozitivov</vt:lpstr>
      </vt:variant>
      <vt:variant>
        <vt:i4>9</vt:i4>
      </vt:variant>
    </vt:vector>
  </HeadingPairs>
  <TitlesOfParts>
    <vt:vector size="16" baseType="lpstr">
      <vt:lpstr>Arial</vt:lpstr>
      <vt:lpstr>Calibri</vt:lpstr>
      <vt:lpstr>Calibri Light</vt:lpstr>
      <vt:lpstr>Republika</vt:lpstr>
      <vt:lpstr>Symbol</vt:lpstr>
      <vt:lpstr>Wingdings</vt:lpstr>
      <vt:lpstr>Officeova tema</vt:lpstr>
      <vt:lpstr>Urbanistična orodja za bivalno kakovostna podnebno nevtralna mesta in naselja</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OKOLJEVARSTVENI POSTOPKI PO NOVEM</dc:title>
  <dc:creator>PC</dc:creator>
  <cp:lastModifiedBy>Margita GIGA-R</cp:lastModifiedBy>
  <cp:revision>117</cp:revision>
  <dcterms:created xsi:type="dcterms:W3CDTF">2018-02-05T16:13:54Z</dcterms:created>
  <dcterms:modified xsi:type="dcterms:W3CDTF">2023-10-26T10:23:26Z</dcterms:modified>
</cp:coreProperties>
</file>