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14"/>
  </p:notesMasterIdLst>
  <p:handoutMasterIdLst>
    <p:handoutMasterId r:id="rId15"/>
  </p:handoutMasterIdLst>
  <p:sldIdLst>
    <p:sldId id="1365" r:id="rId5"/>
    <p:sldId id="1399" r:id="rId6"/>
    <p:sldId id="1404" r:id="rId7"/>
    <p:sldId id="1402" r:id="rId8"/>
    <p:sldId id="1395" r:id="rId9"/>
    <p:sldId id="1397" r:id="rId10"/>
    <p:sldId id="1396" r:id="rId11"/>
    <p:sldId id="1398" r:id="rId12"/>
    <p:sldId id="815" r:id="rId13"/>
  </p:sldIdLst>
  <p:sldSz cx="9144000" cy="6858000" type="screen4x3"/>
  <p:notesSz cx="6797675" cy="9926638"/>
  <p:defaultTextStyle>
    <a:defPPr>
      <a:defRPr lang="sl-SI"/>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3FE922-A504-1CC6-BE49-76996F07E6AD}" name="Nusa Britovsek" initials="NB" userId="S::Nusa.Britovsek@locus.si::0324e447-3031-4a7b-92bf-81a65e8adcad" providerId="AD"/>
  <p188:author id="{F393A725-59DB-417A-FAF6-3C757CF5B7B6}" name="Tosja Vidmar" initials="TV" userId="S::Tosja.Vidmar@locus.si::75ac4065-4699-4b5b-ad6f-620ba0d0da2b" providerId="AD"/>
  <p188:author id="{E7416F4D-E22A-A25C-10D2-9C2C5C82E194}" name="Nina Ursic" initials="NU" userId="S::Nina.Ursic@locus.si::2d7447d9-5334-43ca-aeb2-162018392501" providerId="AD"/>
  <p188:author id="{8AFCBEAC-AD21-9A5E-5758-E2557A967605}" name="Spela Osolin" initials="SO" userId="S::Spela.Osolin@locus.si::0ae95a55-3e06-4ac1-80a0-be0431d33535" providerId="AD"/>
  <p188:author id="{66FAFCC3-1BFC-D690-4770-105E2E8B7FBC}" name="Manca Jug" initials="MJ" userId="S::Manca.Jug@locus.si::d2b082e0-dac9-42b4-bf67-a235ad41e2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4DB"/>
    <a:srgbClr val="E3556A"/>
    <a:srgbClr val="0C1C32"/>
    <a:srgbClr val="050C15"/>
    <a:srgbClr val="301702"/>
    <a:srgbClr val="336600"/>
    <a:srgbClr val="004459"/>
    <a:srgbClr val="5A5A5A"/>
    <a:srgbClr val="CC0066"/>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41272-FECA-44FD-83BC-5821596F45D4}" v="6" dt="2023-12-03T20:24:53.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77539" autoAdjust="0"/>
  </p:normalViewPr>
  <p:slideViewPr>
    <p:cSldViewPr snapToGrid="0">
      <p:cViewPr varScale="1">
        <p:scale>
          <a:sx n="126" d="100"/>
          <a:sy n="126" d="100"/>
        </p:scale>
        <p:origin x="27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084" cy="496332"/>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defRPr sz="1200">
                <a:latin typeface="Tahoma" charset="0"/>
              </a:defRPr>
            </a:lvl1pPr>
          </a:lstStyle>
          <a:p>
            <a:pPr>
              <a:defRPr/>
            </a:pPr>
            <a:endParaRPr lang="sl-SI"/>
          </a:p>
        </p:txBody>
      </p:sp>
      <p:sp>
        <p:nvSpPr>
          <p:cNvPr id="18435" name="Rectangle 3"/>
          <p:cNvSpPr>
            <a:spLocks noGrp="1" noChangeArrowheads="1"/>
          </p:cNvSpPr>
          <p:nvPr>
            <p:ph type="dt" sz="quarter" idx="1"/>
          </p:nvPr>
        </p:nvSpPr>
        <p:spPr bwMode="auto">
          <a:xfrm>
            <a:off x="3851591" y="0"/>
            <a:ext cx="2946084" cy="496332"/>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lgn="r">
              <a:defRPr sz="1200">
                <a:latin typeface="Tahoma" charset="0"/>
              </a:defRPr>
            </a:lvl1pPr>
          </a:lstStyle>
          <a:p>
            <a:pPr>
              <a:defRPr/>
            </a:pPr>
            <a:endParaRPr lang="sl-SI"/>
          </a:p>
        </p:txBody>
      </p:sp>
      <p:sp>
        <p:nvSpPr>
          <p:cNvPr id="18436" name="Rectangle 4"/>
          <p:cNvSpPr>
            <a:spLocks noGrp="1" noChangeArrowheads="1"/>
          </p:cNvSpPr>
          <p:nvPr>
            <p:ph type="ftr" sz="quarter" idx="2"/>
          </p:nvPr>
        </p:nvSpPr>
        <p:spPr bwMode="auto">
          <a:xfrm>
            <a:off x="0" y="9430306"/>
            <a:ext cx="2946084" cy="496332"/>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defRPr sz="1200">
                <a:latin typeface="Tahoma" charset="0"/>
              </a:defRPr>
            </a:lvl1pPr>
          </a:lstStyle>
          <a:p>
            <a:pPr>
              <a:defRPr/>
            </a:pPr>
            <a:endParaRPr lang="sl-SI"/>
          </a:p>
        </p:txBody>
      </p:sp>
      <p:sp>
        <p:nvSpPr>
          <p:cNvPr id="18437" name="Rectangle 5"/>
          <p:cNvSpPr>
            <a:spLocks noGrp="1" noChangeArrowheads="1"/>
          </p:cNvSpPr>
          <p:nvPr>
            <p:ph type="sldNum" sz="quarter" idx="3"/>
          </p:nvPr>
        </p:nvSpPr>
        <p:spPr bwMode="auto">
          <a:xfrm>
            <a:off x="3851591" y="9430306"/>
            <a:ext cx="2946084" cy="496332"/>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lgn="r">
              <a:defRPr sz="1200">
                <a:latin typeface="Tahoma" charset="0"/>
              </a:defRPr>
            </a:lvl1pPr>
          </a:lstStyle>
          <a:p>
            <a:pPr>
              <a:defRPr/>
            </a:pPr>
            <a:fld id="{ABA8E35C-6C6B-487F-97C3-4AC633E2CCE5}" type="slidenum">
              <a:rPr lang="sl-SI"/>
              <a:pPr>
                <a:defRPr/>
              </a:pPr>
              <a:t>‹#›</a:t>
            </a:fld>
            <a:endParaRPr lang="sl-SI"/>
          </a:p>
        </p:txBody>
      </p:sp>
    </p:spTree>
    <p:extLst>
      <p:ext uri="{BB962C8B-B14F-4D97-AF65-F5344CB8AC3E}">
        <p14:creationId xmlns:p14="http://schemas.microsoft.com/office/powerpoint/2010/main" val="13821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5858" name="Rectangle 2"/>
          <p:cNvSpPr>
            <a:spLocks noGrp="1" noChangeArrowheads="1"/>
          </p:cNvSpPr>
          <p:nvPr>
            <p:ph type="hdr" sz="quarter"/>
          </p:nvPr>
        </p:nvSpPr>
        <p:spPr bwMode="auto">
          <a:xfrm>
            <a:off x="0" y="0"/>
            <a:ext cx="2946084" cy="496332"/>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defRPr sz="1200">
                <a:latin typeface="Tahoma" charset="0"/>
              </a:defRPr>
            </a:lvl1pPr>
          </a:lstStyle>
          <a:p>
            <a:pPr>
              <a:defRPr/>
            </a:pPr>
            <a:endParaRPr lang="sl-SI"/>
          </a:p>
        </p:txBody>
      </p:sp>
      <p:sp>
        <p:nvSpPr>
          <p:cNvPr id="505859" name="Rectangle 3"/>
          <p:cNvSpPr>
            <a:spLocks noGrp="1" noChangeArrowheads="1"/>
          </p:cNvSpPr>
          <p:nvPr>
            <p:ph type="dt" idx="1"/>
          </p:nvPr>
        </p:nvSpPr>
        <p:spPr bwMode="auto">
          <a:xfrm>
            <a:off x="3849997" y="0"/>
            <a:ext cx="2946084" cy="496332"/>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lgn="r">
              <a:defRPr sz="1200">
                <a:latin typeface="Tahoma" charset="0"/>
              </a:defRPr>
            </a:lvl1pPr>
          </a:lstStyle>
          <a:p>
            <a:pPr>
              <a:defRPr/>
            </a:pPr>
            <a:endParaRPr lang="sl-SI"/>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05861" name="Rectangle 5"/>
          <p:cNvSpPr>
            <a:spLocks noGrp="1" noChangeArrowheads="1"/>
          </p:cNvSpPr>
          <p:nvPr>
            <p:ph type="body" sz="quarter" idx="3"/>
          </p:nvPr>
        </p:nvSpPr>
        <p:spPr bwMode="auto">
          <a:xfrm>
            <a:off x="679130" y="4715153"/>
            <a:ext cx="5439415" cy="4466987"/>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p>
            <a:pPr lvl="0"/>
            <a:r>
              <a:rPr lang="sl-SI" noProof="0"/>
              <a:t>Click to edit Master text styles</a:t>
            </a:r>
          </a:p>
          <a:p>
            <a:pPr lvl="1"/>
            <a:r>
              <a:rPr lang="sl-SI" noProof="0"/>
              <a:t>Second level</a:t>
            </a:r>
          </a:p>
          <a:p>
            <a:pPr lvl="2"/>
            <a:r>
              <a:rPr lang="sl-SI" noProof="0"/>
              <a:t>Third level</a:t>
            </a:r>
          </a:p>
          <a:p>
            <a:pPr lvl="3"/>
            <a:r>
              <a:rPr lang="sl-SI" noProof="0"/>
              <a:t>Fourth level</a:t>
            </a:r>
          </a:p>
          <a:p>
            <a:pPr lvl="4"/>
            <a:r>
              <a:rPr lang="sl-SI" noProof="0"/>
              <a:t>Fifth level</a:t>
            </a:r>
          </a:p>
        </p:txBody>
      </p:sp>
      <p:sp>
        <p:nvSpPr>
          <p:cNvPr id="505862" name="Rectangle 6"/>
          <p:cNvSpPr>
            <a:spLocks noGrp="1" noChangeArrowheads="1"/>
          </p:cNvSpPr>
          <p:nvPr>
            <p:ph type="ftr" sz="quarter" idx="4"/>
          </p:nvPr>
        </p:nvSpPr>
        <p:spPr bwMode="auto">
          <a:xfrm>
            <a:off x="0" y="9428716"/>
            <a:ext cx="2946084" cy="496332"/>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defRPr sz="1200">
                <a:latin typeface="Tahoma" charset="0"/>
              </a:defRPr>
            </a:lvl1pPr>
          </a:lstStyle>
          <a:p>
            <a:pPr>
              <a:defRPr/>
            </a:pPr>
            <a:endParaRPr lang="sl-SI"/>
          </a:p>
        </p:txBody>
      </p:sp>
      <p:sp>
        <p:nvSpPr>
          <p:cNvPr id="505863" name="Rectangle 7"/>
          <p:cNvSpPr>
            <a:spLocks noGrp="1" noChangeArrowheads="1"/>
          </p:cNvSpPr>
          <p:nvPr>
            <p:ph type="sldNum" sz="quarter" idx="5"/>
          </p:nvPr>
        </p:nvSpPr>
        <p:spPr bwMode="auto">
          <a:xfrm>
            <a:off x="3849997" y="9428716"/>
            <a:ext cx="2946084" cy="496332"/>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lgn="r">
              <a:defRPr sz="1200">
                <a:latin typeface="Tahoma" charset="0"/>
              </a:defRPr>
            </a:lvl1pPr>
          </a:lstStyle>
          <a:p>
            <a:pPr>
              <a:defRPr/>
            </a:pPr>
            <a:fld id="{2E7E057A-3A6E-4ABF-959B-5C88A9F271DD}" type="slidenum">
              <a:rPr lang="sl-SI"/>
              <a:pPr>
                <a:defRPr/>
              </a:pPr>
              <a:t>‹#›</a:t>
            </a:fld>
            <a:endParaRPr lang="sl-SI"/>
          </a:p>
        </p:txBody>
      </p:sp>
    </p:spTree>
    <p:extLst>
      <p:ext uri="{BB962C8B-B14F-4D97-AF65-F5344CB8AC3E}">
        <p14:creationId xmlns:p14="http://schemas.microsoft.com/office/powerpoint/2010/main" val="4122519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charset="0"/>
        <a:ea typeface="+mn-ea"/>
        <a:cs typeface="+mn-cs"/>
      </a:defRPr>
    </a:lvl1pPr>
    <a:lvl2pPr marL="457200" algn="l" rtl="0" eaLnBrk="0" fontAlgn="base" hangingPunct="0">
      <a:spcBef>
        <a:spcPct val="30000"/>
      </a:spcBef>
      <a:spcAft>
        <a:spcPct val="0"/>
      </a:spcAft>
      <a:defRPr sz="1200" kern="1200">
        <a:solidFill>
          <a:schemeClr val="tx1"/>
        </a:solidFill>
        <a:latin typeface="Tahoma" charset="0"/>
        <a:ea typeface="+mn-ea"/>
        <a:cs typeface="+mn-cs"/>
      </a:defRPr>
    </a:lvl2pPr>
    <a:lvl3pPr marL="914400" algn="l" rtl="0" eaLnBrk="0" fontAlgn="base" hangingPunct="0">
      <a:spcBef>
        <a:spcPct val="30000"/>
      </a:spcBef>
      <a:spcAft>
        <a:spcPct val="0"/>
      </a:spcAft>
      <a:defRPr sz="1200" kern="1200">
        <a:solidFill>
          <a:schemeClr val="tx1"/>
        </a:solidFill>
        <a:latin typeface="Tahoma" charset="0"/>
        <a:ea typeface="+mn-ea"/>
        <a:cs typeface="+mn-cs"/>
      </a:defRPr>
    </a:lvl3pPr>
    <a:lvl4pPr marL="1371600" algn="l" rtl="0" eaLnBrk="0" fontAlgn="base" hangingPunct="0">
      <a:spcBef>
        <a:spcPct val="30000"/>
      </a:spcBef>
      <a:spcAft>
        <a:spcPct val="0"/>
      </a:spcAft>
      <a:defRPr sz="1200" kern="1200">
        <a:solidFill>
          <a:schemeClr val="tx1"/>
        </a:solidFill>
        <a:latin typeface="Tahoma" charset="0"/>
        <a:ea typeface="+mn-ea"/>
        <a:cs typeface="+mn-cs"/>
      </a:defRPr>
    </a:lvl4pPr>
    <a:lvl5pPr marL="1828800" algn="l" rtl="0" eaLnBrk="0" fontAlgn="base" hangingPunct="0">
      <a:spcBef>
        <a:spcPct val="30000"/>
      </a:spcBef>
      <a:spcAft>
        <a:spcPct val="0"/>
      </a:spcAft>
      <a:defRPr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Bi želela zbrat naše izkušnje skozi posamezne primere procesa vključevanja v postopkih priprave prostorskih aktov. </a:t>
            </a:r>
          </a:p>
          <a:p>
            <a:r>
              <a:rPr lang="sl-SI" dirty="0"/>
              <a:t>Osredotočila se bom na glavne poudarke, ki smo jih prepoznali kot najbolj ključne za vzpostavitev uspešnega sodelovanja. </a:t>
            </a:r>
          </a:p>
          <a:p>
            <a:r>
              <a:rPr lang="sl-SI" dirty="0"/>
              <a:t>Vsekakor gre za proces, skozi katerega se vsakič sproti veliko naučimo in ga glede na izkušnje prilagajamo. </a:t>
            </a:r>
          </a:p>
          <a:p>
            <a:endParaRPr lang="sl-SI" dirty="0"/>
          </a:p>
        </p:txBody>
      </p:sp>
      <p:sp>
        <p:nvSpPr>
          <p:cNvPr id="4" name="Označba mesta številke diapozitiva 3"/>
          <p:cNvSpPr>
            <a:spLocks noGrp="1"/>
          </p:cNvSpPr>
          <p:nvPr>
            <p:ph type="sldNum" sz="quarter" idx="5"/>
          </p:nvPr>
        </p:nvSpPr>
        <p:spPr/>
        <p:txBody>
          <a:bodyPr/>
          <a:lstStyle/>
          <a:p>
            <a:pPr>
              <a:defRPr/>
            </a:pPr>
            <a:fld id="{2E7E057A-3A6E-4ABF-959B-5C88A9F271DD}" type="slidenum">
              <a:rPr lang="sl-SI" smtClean="0"/>
              <a:pPr>
                <a:defRPr/>
              </a:pPr>
              <a:t>2</a:t>
            </a:fld>
            <a:endParaRPr lang="sl-SI"/>
          </a:p>
        </p:txBody>
      </p:sp>
    </p:spTree>
    <p:extLst>
      <p:ext uri="{BB962C8B-B14F-4D97-AF65-F5344CB8AC3E}">
        <p14:creationId xmlns:p14="http://schemas.microsoft.com/office/powerpoint/2010/main" val="136336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342900" lvl="0" indent="-342900">
              <a:spcAft>
                <a:spcPts val="600"/>
              </a:spcAft>
              <a:buFont typeface="Wingdings" panose="05000000000000000000" pitchFamily="2" charset="2"/>
              <a:buChar char=""/>
              <a:tabLst>
                <a:tab pos="449580" algn="l"/>
              </a:tabLst>
            </a:pPr>
            <a:r>
              <a:rPr lang="sl-SI" sz="1200" dirty="0">
                <a:solidFill>
                  <a:srgbClr val="000000"/>
                </a:solidFill>
                <a:effectLst/>
                <a:latin typeface="Calibri" panose="020F0502020204030204" pitchFamily="34" charset="0"/>
                <a:ea typeface="Times New Roman" panose="02020603050405020304" pitchFamily="18" charset="0"/>
                <a:cs typeface="Wingdings" panose="05000000000000000000" pitchFamily="2" charset="2"/>
              </a:rPr>
              <a:t>Skozi proces gre vseskozi tudi za ozaveščanje, soočanje različnih mnenj, in krepitev razumevanja in sprejemljivosti prostorskih aktov. Nenazadnje je cilj nemalokrat tudi spreminjanje dosedanjih ravnanj kjer je to potrebno. </a:t>
            </a:r>
          </a:p>
          <a:p>
            <a:pPr marL="342900" lvl="0" indent="-342900">
              <a:spcAft>
                <a:spcPts val="600"/>
              </a:spcAft>
              <a:buFont typeface="Wingdings" panose="05000000000000000000" pitchFamily="2" charset="2"/>
              <a:buChar char=""/>
              <a:tabLst>
                <a:tab pos="449580" algn="l"/>
              </a:tabLst>
            </a:pPr>
            <a:endParaRPr lang="sl-SI" sz="1200" dirty="0">
              <a:solidFill>
                <a:srgbClr val="000000"/>
              </a:solidFill>
              <a:effectLst/>
              <a:latin typeface="Calibri" panose="020F0502020204030204" pitchFamily="34" charset="0"/>
              <a:ea typeface="Times New Roman" panose="02020603050405020304" pitchFamily="18" charset="0"/>
              <a:cs typeface="Wingdings" panose="05000000000000000000" pitchFamily="2" charset="2"/>
            </a:endParaRPr>
          </a:p>
          <a:p>
            <a:pPr marL="342900" lvl="0" indent="-342900">
              <a:spcAft>
                <a:spcPts val="600"/>
              </a:spcAft>
              <a:buFont typeface="Wingdings" panose="05000000000000000000" pitchFamily="2" charset="2"/>
              <a:buChar char=""/>
              <a:tabLst>
                <a:tab pos="449580" algn="l"/>
              </a:tabLst>
            </a:pPr>
            <a:r>
              <a:rPr lang="sl-SI" sz="1200" b="1" dirty="0">
                <a:solidFill>
                  <a:srgbClr val="000000"/>
                </a:solidFill>
                <a:effectLst/>
                <a:latin typeface="Calibri" panose="020F0502020204030204" pitchFamily="34" charset="0"/>
                <a:ea typeface="Times New Roman" panose="02020603050405020304" pitchFamily="18" charset="0"/>
                <a:cs typeface="Wingdings" panose="05000000000000000000" pitchFamily="2" charset="2"/>
              </a:rPr>
              <a:t>Načrtovalcem</a:t>
            </a:r>
            <a:r>
              <a:rPr lang="sl-SI" sz="1200" dirty="0">
                <a:solidFill>
                  <a:srgbClr val="000000"/>
                </a:solidFill>
                <a:effectLst/>
                <a:latin typeface="Calibri" panose="020F0502020204030204" pitchFamily="34" charset="0"/>
                <a:ea typeface="Times New Roman" panose="02020603050405020304" pitchFamily="18" charset="0"/>
                <a:cs typeface="Wingdings" panose="05000000000000000000" pitchFamily="2" charset="2"/>
              </a:rPr>
              <a:t> omogočiti, da od vključene javnosti in deležnikov pridobijo vhodne podatke, mnenja in predloge, odgovore na morebitne dileme in/ali odprta vprašanja, strinjanje oz. opozorila glede predlaganih rešitev, podporo pripravljenim aktom ter hkrati potrditev, da so načrtovane rešitve/usmeritve koristne za lokalno in širšo skupnost.</a:t>
            </a:r>
          </a:p>
          <a:p>
            <a:pPr marL="342900" lvl="0" indent="-342900">
              <a:spcAft>
                <a:spcPts val="600"/>
              </a:spcAft>
              <a:buFont typeface="Wingdings" panose="05000000000000000000" pitchFamily="2" charset="2"/>
              <a:buChar char=""/>
              <a:tabLst>
                <a:tab pos="449580" algn="l"/>
              </a:tabLst>
            </a:pPr>
            <a:r>
              <a:rPr lang="sl-SI" sz="1200" dirty="0">
                <a:solidFill>
                  <a:srgbClr val="000000"/>
                </a:solidFill>
                <a:effectLst/>
                <a:latin typeface="Calibri" panose="020F0502020204030204" pitchFamily="34" charset="0"/>
                <a:ea typeface="Times New Roman" panose="02020603050405020304" pitchFamily="18" charset="0"/>
                <a:cs typeface="Wingdings" panose="05000000000000000000" pitchFamily="2" charset="2"/>
              </a:rPr>
              <a:t>3. cilj: </a:t>
            </a:r>
            <a:r>
              <a:rPr lang="sl-SI" sz="1200" b="1" dirty="0">
                <a:solidFill>
                  <a:srgbClr val="000000"/>
                </a:solidFill>
                <a:effectLst/>
                <a:latin typeface="Calibri" panose="020F0502020204030204" pitchFamily="34" charset="0"/>
                <a:ea typeface="Times New Roman" panose="02020603050405020304" pitchFamily="18" charset="0"/>
                <a:cs typeface="Wingdings" panose="05000000000000000000" pitchFamily="2" charset="2"/>
              </a:rPr>
              <a:t>Krepiti vključujočo družbo</a:t>
            </a:r>
            <a:r>
              <a:rPr lang="sl-SI" sz="1200" dirty="0">
                <a:solidFill>
                  <a:srgbClr val="000000"/>
                </a:solidFill>
                <a:effectLst/>
                <a:latin typeface="Calibri" panose="020F0502020204030204" pitchFamily="34" charset="0"/>
                <a:ea typeface="Times New Roman" panose="02020603050405020304" pitchFamily="18" charset="0"/>
                <a:cs typeface="Wingdings" panose="05000000000000000000" pitchFamily="2" charset="2"/>
              </a:rPr>
              <a:t> in njene zmogljivosti za kulturen, strpen in produktiven dialog različnih deležnikov, ki živijo in/ali delujejo v skupnem prostoru.</a:t>
            </a:r>
          </a:p>
          <a:p>
            <a:pPr algn="just">
              <a:spcAft>
                <a:spcPts val="600"/>
              </a:spcAft>
            </a:pPr>
            <a:r>
              <a:rPr lang="sl-SI" sz="1200" dirty="0">
                <a:effectLst/>
                <a:latin typeface="Calibri" panose="020F0502020204030204" pitchFamily="34" charset="0"/>
                <a:ea typeface="PMingLiU" panose="02020500000000000000" pitchFamily="18" charset="-120"/>
                <a:cs typeface="Times New Roman" panose="02020603050405020304" pitchFamily="18" charset="0"/>
              </a:rPr>
              <a:t>Z doseganjem zastavljenih ciljev bomo gradili dialog o izzivih s področja urejanja prostora, spodbujali sodelovanje javnosti ter s tem ustvarjali pogoje za skupno razumevanje potencialov, ciljev in rešitev, ki vodijo v boljše in učinkovitejše urejanje prostora.</a:t>
            </a:r>
          </a:p>
          <a:p>
            <a:endParaRPr lang="sl-SI" dirty="0"/>
          </a:p>
        </p:txBody>
      </p:sp>
      <p:sp>
        <p:nvSpPr>
          <p:cNvPr id="4" name="Označba mesta številke diapozitiva 3"/>
          <p:cNvSpPr>
            <a:spLocks noGrp="1"/>
          </p:cNvSpPr>
          <p:nvPr>
            <p:ph type="sldNum" sz="quarter" idx="5"/>
          </p:nvPr>
        </p:nvSpPr>
        <p:spPr/>
        <p:txBody>
          <a:bodyPr/>
          <a:lstStyle/>
          <a:p>
            <a:pPr>
              <a:defRPr/>
            </a:pPr>
            <a:fld id="{2E7E057A-3A6E-4ABF-959B-5C88A9F271DD}" type="slidenum">
              <a:rPr lang="sl-SI" smtClean="0"/>
              <a:pPr>
                <a:defRPr/>
              </a:pPr>
              <a:t>3</a:t>
            </a:fld>
            <a:endParaRPr lang="sl-SI"/>
          </a:p>
        </p:txBody>
      </p:sp>
    </p:spTree>
    <p:extLst>
      <p:ext uri="{BB962C8B-B14F-4D97-AF65-F5344CB8AC3E}">
        <p14:creationId xmlns:p14="http://schemas.microsoft.com/office/powerpoint/2010/main" val="319229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To pomeni da mi razumemo kje v procesu najbolj potrebujemo neke odzive, da ga načrtujemo vnaprej in da ga jasno tudi komuniciramo. </a:t>
            </a:r>
          </a:p>
        </p:txBody>
      </p:sp>
      <p:sp>
        <p:nvSpPr>
          <p:cNvPr id="4" name="Označba mesta številke diapozitiva 3"/>
          <p:cNvSpPr>
            <a:spLocks noGrp="1"/>
          </p:cNvSpPr>
          <p:nvPr>
            <p:ph type="sldNum" sz="quarter" idx="5"/>
          </p:nvPr>
        </p:nvSpPr>
        <p:spPr/>
        <p:txBody>
          <a:bodyPr/>
          <a:lstStyle/>
          <a:p>
            <a:pPr>
              <a:defRPr/>
            </a:pPr>
            <a:fld id="{2E7E057A-3A6E-4ABF-959B-5C88A9F271DD}" type="slidenum">
              <a:rPr lang="sl-SI" smtClean="0"/>
              <a:pPr>
                <a:defRPr/>
              </a:pPr>
              <a:t>4</a:t>
            </a:fld>
            <a:endParaRPr lang="sl-SI"/>
          </a:p>
        </p:txBody>
      </p:sp>
    </p:spTree>
    <p:extLst>
      <p:ext uri="{BB962C8B-B14F-4D97-AF65-F5344CB8AC3E}">
        <p14:creationId xmlns:p14="http://schemas.microsoft.com/office/powerpoint/2010/main" val="242181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Dvoje: </a:t>
            </a:r>
          </a:p>
          <a:p>
            <a:r>
              <a:rPr lang="sl-SI" dirty="0"/>
              <a:t>Vključevanje v začetku priprave dokumenta – </a:t>
            </a:r>
          </a:p>
          <a:p>
            <a:endParaRPr lang="sl-SI" dirty="0"/>
          </a:p>
          <a:p>
            <a:r>
              <a:rPr lang="sl-SI" dirty="0"/>
              <a:t>Pomembno: </a:t>
            </a:r>
          </a:p>
          <a:p>
            <a:r>
              <a:rPr lang="sl-SI" dirty="0"/>
              <a:t>Da imamo jasna vprašanja/ cilje /potek</a:t>
            </a:r>
          </a:p>
          <a:p>
            <a:r>
              <a:rPr lang="sl-SI" dirty="0"/>
              <a:t>Da pridemo pripravljeni</a:t>
            </a:r>
          </a:p>
          <a:p>
            <a:r>
              <a:rPr lang="sl-SI" dirty="0"/>
              <a:t>Pomembno je postaviti pričakovanja – da bodo predlogi obravnavani, vendar to ne pomeni, da bodo vsi predlogi sprejeti in prerisani v dokumente. </a:t>
            </a:r>
          </a:p>
          <a:p>
            <a:r>
              <a:rPr lang="sl-SI" dirty="0"/>
              <a:t>Primer na </a:t>
            </a:r>
            <a:r>
              <a:rPr lang="sl-SI" dirty="0" err="1"/>
              <a:t>slajdu</a:t>
            </a:r>
            <a:r>
              <a:rPr lang="sl-SI" dirty="0"/>
              <a:t> je prva delavnica, ki jo po podobnem modelu sedaj pripravljamo za urbanistične zasnove. Ker gre na nek način za dokaj prijazno območje – mesto, udeleženci ga poznajo, imajo mnenje, imajo konkretne predloge, </a:t>
            </a:r>
          </a:p>
          <a:p>
            <a:r>
              <a:rPr lang="sl-SI" dirty="0"/>
              <a:t>Je to tudi super uvod, za vzpostavitev sodelovanja. To nam da možnost, da se spoznamo, da se tudi med seboj slišijo, pozitivno naravnano prvo posvetovanje pa na nek način zastavi tudi energijo za nadaljnje aktivnosti. </a:t>
            </a:r>
          </a:p>
        </p:txBody>
      </p:sp>
      <p:sp>
        <p:nvSpPr>
          <p:cNvPr id="4" name="Označba mesta številke diapozitiva 3"/>
          <p:cNvSpPr>
            <a:spLocks noGrp="1"/>
          </p:cNvSpPr>
          <p:nvPr>
            <p:ph type="sldNum" sz="quarter" idx="5"/>
          </p:nvPr>
        </p:nvSpPr>
        <p:spPr/>
        <p:txBody>
          <a:bodyPr/>
          <a:lstStyle/>
          <a:p>
            <a:pPr>
              <a:defRPr/>
            </a:pPr>
            <a:fld id="{2E7E057A-3A6E-4ABF-959B-5C88A9F271DD}" type="slidenum">
              <a:rPr lang="sl-SI" smtClean="0"/>
              <a:pPr>
                <a:defRPr/>
              </a:pPr>
              <a:t>5</a:t>
            </a:fld>
            <a:endParaRPr lang="sl-SI"/>
          </a:p>
        </p:txBody>
      </p:sp>
    </p:spTree>
    <p:extLst>
      <p:ext uri="{BB962C8B-B14F-4D97-AF65-F5344CB8AC3E}">
        <p14:creationId xmlns:p14="http://schemas.microsoft.com/office/powerpoint/2010/main" val="44661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Poleg že omenjenega pomena vključevanja z začetku procesa priprave strokovne podlage, </a:t>
            </a:r>
          </a:p>
          <a:p>
            <a:r>
              <a:rPr lang="sl-SI" dirty="0"/>
              <a:t>Je pomembno poudariti tudi pomen vključevanja v začetku samega procesa. </a:t>
            </a:r>
          </a:p>
          <a:p>
            <a:r>
              <a:rPr lang="sl-SI" dirty="0"/>
              <a:t>Velik poudarek se usmerja na vzpostavitev sodelovanj tekom priprave strokovnih podlag. </a:t>
            </a:r>
          </a:p>
          <a:p>
            <a:r>
              <a:rPr lang="sl-SI" dirty="0"/>
              <a:t>Tu gre zopet za sodelovalne oblike, posvete, delavnice, kjer deležniki aktivno sodelujejo, hkrati pa je to tudi prostor, </a:t>
            </a:r>
          </a:p>
          <a:p>
            <a:r>
              <a:rPr lang="sl-SI" dirty="0"/>
              <a:t>Kjer lahko razložimo vsebine teh dokumentov, pomen teh dokumentov in način, kako se ugotovitve pripravljene skozi strokovne podlage prenašajo v sam prostorski akt in tudi vplivajo na odločitve. </a:t>
            </a:r>
          </a:p>
          <a:p>
            <a:r>
              <a:rPr lang="sl-SI" dirty="0"/>
              <a:t>Je pa to priložnost, da še delujemo na način, da obravnavamo prostor bolj celovito in se ne koncentriramo direktno na posamezne pobude. </a:t>
            </a:r>
          </a:p>
        </p:txBody>
      </p:sp>
      <p:sp>
        <p:nvSpPr>
          <p:cNvPr id="4" name="Označba mesta številke diapozitiva 3"/>
          <p:cNvSpPr>
            <a:spLocks noGrp="1"/>
          </p:cNvSpPr>
          <p:nvPr>
            <p:ph type="sldNum" sz="quarter" idx="5"/>
          </p:nvPr>
        </p:nvSpPr>
        <p:spPr/>
        <p:txBody>
          <a:bodyPr/>
          <a:lstStyle/>
          <a:p>
            <a:pPr>
              <a:defRPr/>
            </a:pPr>
            <a:fld id="{2E7E057A-3A6E-4ABF-959B-5C88A9F271DD}" type="slidenum">
              <a:rPr lang="sl-SI" smtClean="0"/>
              <a:pPr>
                <a:defRPr/>
              </a:pPr>
              <a:t>6</a:t>
            </a:fld>
            <a:endParaRPr lang="sl-SI"/>
          </a:p>
        </p:txBody>
      </p:sp>
    </p:spTree>
    <p:extLst>
      <p:ext uri="{BB962C8B-B14F-4D97-AF65-F5344CB8AC3E}">
        <p14:creationId xmlns:p14="http://schemas.microsoft.com/office/powerpoint/2010/main" val="378995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V tej fazi gre za predstavitev pripravljenega. Trudimo se razložiti kako so prejšnja sodelovanja vplivala.</a:t>
            </a:r>
          </a:p>
          <a:p>
            <a:r>
              <a:rPr lang="sl-SI" dirty="0"/>
              <a:t>Past – da bomo želeli obravnavati preveč vsebin prepodrobno. Pomembno je, da se omejimo na par ključnih vsebin, drugače delavnice postanejo prenaporne, hkrati pa zmanjka časa, da bi vsi skupaj predebatirali zaključke.</a:t>
            </a:r>
          </a:p>
          <a:p>
            <a:r>
              <a:rPr lang="sl-SI" dirty="0"/>
              <a:t>Primer na predstavitvi je delavnica na podrobnejše rešitve znotraj urbanistične zasnove. Tukaj smo glasovali glede sprejemljivosti ukrepov in res se je izkazalo da je pomembno, da je na koncu dovolj časa, da smo med omizji, ki so obravnavala enako območje primerjali rezultate</a:t>
            </a:r>
          </a:p>
          <a:p>
            <a:r>
              <a:rPr lang="sl-SI" dirty="0"/>
              <a:t>in omogočili, da so udeleženci med seboj soočili razlike v odločitvah in njihove poglede nanje.  </a:t>
            </a:r>
          </a:p>
          <a:p>
            <a:endParaRPr lang="sl-SI" dirty="0"/>
          </a:p>
        </p:txBody>
      </p:sp>
      <p:sp>
        <p:nvSpPr>
          <p:cNvPr id="4" name="Označba mesta številke diapozitiva 3"/>
          <p:cNvSpPr>
            <a:spLocks noGrp="1"/>
          </p:cNvSpPr>
          <p:nvPr>
            <p:ph type="sldNum" sz="quarter" idx="5"/>
          </p:nvPr>
        </p:nvSpPr>
        <p:spPr/>
        <p:txBody>
          <a:bodyPr/>
          <a:lstStyle/>
          <a:p>
            <a:pPr>
              <a:defRPr/>
            </a:pPr>
            <a:fld id="{2E7E057A-3A6E-4ABF-959B-5C88A9F271DD}" type="slidenum">
              <a:rPr lang="sl-SI" smtClean="0"/>
              <a:pPr>
                <a:defRPr/>
              </a:pPr>
              <a:t>7</a:t>
            </a:fld>
            <a:endParaRPr lang="sl-SI"/>
          </a:p>
        </p:txBody>
      </p:sp>
    </p:spTree>
    <p:extLst>
      <p:ext uri="{BB962C8B-B14F-4D97-AF65-F5344CB8AC3E}">
        <p14:creationId xmlns:p14="http://schemas.microsoft.com/office/powerpoint/2010/main" val="10230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Ne glede na to, koliko energije vložimo v določanje ciljnih deležnikov, se dogaja, da se delavnic ne udeležujejo vse skupine. </a:t>
            </a:r>
          </a:p>
          <a:p>
            <a:r>
              <a:rPr lang="sl-SI" dirty="0"/>
              <a:t>Sedaj, ko imamo že nek nabor podobnih srečanj opažamo, da se jih udeležuje tudi podobni tip udeležencev. Gre za neke posameznike, ki se aktivno vključujejo v vse take dogodke, tiste, ki imajo konkretna vprašanja/ težnje glede nekih območij, določene interesne skupine in podobno…</a:t>
            </a:r>
          </a:p>
          <a:p>
            <a:r>
              <a:rPr lang="sl-SI" dirty="0"/>
              <a:t>Pri pripravi zaznavamo </a:t>
            </a:r>
            <a:r>
              <a:rPr lang="sl-SI" dirty="0" err="1"/>
              <a:t>manjko</a:t>
            </a:r>
            <a:r>
              <a:rPr lang="sl-SI" dirty="0"/>
              <a:t> mlajših deležnikov.</a:t>
            </a:r>
          </a:p>
          <a:p>
            <a:r>
              <a:rPr lang="sl-SI" dirty="0"/>
              <a:t>Zato iščemo tudi alternativne oblike kot dopolnitev. Ena izmed možnosti, ki je postala praksa, so spletni vprašalniki. Pri tem je pomembno razumeti, da je nujno prilagoditi vsebine na način, da je mogoče nedvoumno odgovarjanje. </a:t>
            </a:r>
          </a:p>
          <a:p>
            <a:r>
              <a:rPr lang="sl-SI" dirty="0"/>
              <a:t>Pri delavnicah je vedno mogoče obrazložiti kontekst, dodatno pojasniti morebitne nejasnosti… pri takih oblikah pa to ni mogoče. </a:t>
            </a:r>
          </a:p>
          <a:p>
            <a:endParaRPr lang="sl-SI" dirty="0"/>
          </a:p>
          <a:p>
            <a:r>
              <a:rPr lang="sl-SI" dirty="0"/>
              <a:t>Torej – še je prostor za izboljšave. Z nadaljnjimi poizkusi verjamem, da bomo še marsikaj lahko </a:t>
            </a:r>
            <a:r>
              <a:rPr lang="sl-SI" dirty="0" err="1"/>
              <a:t>ziboljšali</a:t>
            </a:r>
            <a:r>
              <a:rPr lang="sl-SI" dirty="0"/>
              <a:t>, hkrati bomo pa najbrž našli še druge zagate in priložnosti.</a:t>
            </a:r>
          </a:p>
          <a:p>
            <a:r>
              <a:rPr lang="sl-SI" dirty="0"/>
              <a:t>Je pa pomembno razumeti, da gre pri vključevanju javnosti za proces in da bomo z bolj ustaljenim vključevanjem, razumevanjem procesa, razumevanjem tudi učinkov tako mi kot tudi vse skupine udeležencev znali bolje in </a:t>
            </a:r>
            <a:r>
              <a:rPr lang="sl-SI"/>
              <a:t>uspešneje sodelovati. </a:t>
            </a:r>
            <a:endParaRPr lang="sl-SI" dirty="0"/>
          </a:p>
          <a:p>
            <a:endParaRPr lang="sl-SI" dirty="0"/>
          </a:p>
          <a:p>
            <a:endParaRPr lang="sl-SI" dirty="0"/>
          </a:p>
        </p:txBody>
      </p:sp>
      <p:sp>
        <p:nvSpPr>
          <p:cNvPr id="4" name="Označba mesta številke diapozitiva 3"/>
          <p:cNvSpPr>
            <a:spLocks noGrp="1"/>
          </p:cNvSpPr>
          <p:nvPr>
            <p:ph type="sldNum" sz="quarter" idx="5"/>
          </p:nvPr>
        </p:nvSpPr>
        <p:spPr/>
        <p:txBody>
          <a:bodyPr/>
          <a:lstStyle/>
          <a:p>
            <a:pPr>
              <a:defRPr/>
            </a:pPr>
            <a:fld id="{2E7E057A-3A6E-4ABF-959B-5C88A9F271DD}" type="slidenum">
              <a:rPr lang="sl-SI" smtClean="0"/>
              <a:pPr>
                <a:defRPr/>
              </a:pPr>
              <a:t>8</a:t>
            </a:fld>
            <a:endParaRPr lang="sl-SI"/>
          </a:p>
        </p:txBody>
      </p:sp>
    </p:spTree>
    <p:extLst>
      <p:ext uri="{BB962C8B-B14F-4D97-AF65-F5344CB8AC3E}">
        <p14:creationId xmlns:p14="http://schemas.microsoft.com/office/powerpoint/2010/main" val="192647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sl-SI"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l-SI"/>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A43830-8DD9-4BFE-9607-73ACE6DBFC44}"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BA4DB"/>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881683" y="2178424"/>
            <a:ext cx="6569704" cy="3492800"/>
          </a:xfrm>
          <a:prstGeom prst="rect">
            <a:avLst/>
          </a:prstGeom>
        </p:spPr>
        <p:txBody>
          <a:bodyPr anchor="b"/>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l-SI" sz="3600" b="0" i="0" u="none" strike="noStrike" kern="1200" cap="none" spc="0" normalizeH="0" baseline="0" noProof="0" dirty="0">
                <a:ln>
                  <a:noFill/>
                </a:ln>
                <a:solidFill>
                  <a:prstClr val="white"/>
                </a:solidFill>
                <a:effectLst/>
                <a:uLnTx/>
                <a:uFillTx/>
                <a:latin typeface="Calibri" pitchFamily="34" charset="0"/>
                <a:ea typeface="+mn-ea"/>
                <a:cs typeface="+mn-cs"/>
              </a:rPr>
              <a:t>SODELOVANJE DELEŽNIKOV V NAČRTOVANJU V PROSTORU -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l-SI" sz="3600" b="0" i="0" u="none" strike="noStrike" kern="1200" cap="none" spc="0" normalizeH="0" baseline="0" noProof="0" dirty="0">
                <a:ln>
                  <a:noFill/>
                </a:ln>
                <a:solidFill>
                  <a:prstClr val="white"/>
                </a:solidFill>
                <a:effectLst/>
                <a:uLnTx/>
                <a:uFillTx/>
                <a:latin typeface="Calibri" pitchFamily="34" charset="0"/>
                <a:ea typeface="+mn-ea"/>
                <a:cs typeface="+mn-cs"/>
              </a:rPr>
              <a:t>TEORIJA IN PRAKSA </a:t>
            </a:r>
            <a:endParaRPr kumimoji="0" lang="sl-SI"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2" descr="C:\Documents and Settings\Lena\My Documents\Locus word\Locus_znak in logotip_RGB.jpg"/>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312644" y="270220"/>
            <a:ext cx="1458781" cy="679996"/>
          </a:xfrm>
          <a:prstGeom prst="rect">
            <a:avLst/>
          </a:prstGeom>
          <a:noFill/>
          <a:ln>
            <a:noFill/>
          </a:ln>
        </p:spPr>
      </p:pic>
    </p:spTree>
    <p:extLst>
      <p:ext uri="{BB962C8B-B14F-4D97-AF65-F5344CB8AC3E}">
        <p14:creationId xmlns:p14="http://schemas.microsoft.com/office/powerpoint/2010/main" val="176938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Lena\My Documents\Locus word\Locus_znak in logotip_RGB.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12644" y="269836"/>
            <a:ext cx="1458781" cy="680765"/>
          </a:xfrm>
          <a:prstGeom prst="rect">
            <a:avLst/>
          </a:prstGeom>
          <a:noFill/>
          <a:ln>
            <a:noFill/>
          </a:ln>
        </p:spPr>
      </p:pic>
      <p:sp>
        <p:nvSpPr>
          <p:cNvPr id="2" name="Rectangle 2">
            <a:extLst>
              <a:ext uri="{FF2B5EF4-FFF2-40B4-BE49-F238E27FC236}">
                <a16:creationId xmlns:a16="http://schemas.microsoft.com/office/drawing/2014/main" id="{5E94D6E4-BBA0-11CB-52DB-88EF1B0E56BE}"/>
              </a:ext>
            </a:extLst>
          </p:cNvPr>
          <p:cNvSpPr txBox="1">
            <a:spLocks noChangeArrowheads="1"/>
          </p:cNvSpPr>
          <p:nvPr/>
        </p:nvSpPr>
        <p:spPr bwMode="auto">
          <a:xfrm>
            <a:off x="723900" y="1062361"/>
            <a:ext cx="7459581" cy="23666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2600" b="0" i="0" u="none" strike="noStrike" kern="1200" cap="none" spc="0" normalizeH="0" baseline="0" noProof="0" dirty="0">
              <a:ln>
                <a:noFill/>
              </a:ln>
              <a:solidFill>
                <a:srgbClr val="7BA4DB"/>
              </a:solidFill>
              <a:effectLst/>
              <a:uLnTx/>
              <a:uFillTx/>
              <a:latin typeface="Calibri"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6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8" name="Slika 7" descr="Slika, ki vsebuje besede miza, pohištvo, pisarniški material, papirnat izdelek&#10;&#10;Opis je samodejno ustvarjen">
            <a:extLst>
              <a:ext uri="{FF2B5EF4-FFF2-40B4-BE49-F238E27FC236}">
                <a16:creationId xmlns:a16="http://schemas.microsoft.com/office/drawing/2014/main" id="{FEA67578-DB0B-9311-20E5-264B7F9D3A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201"/>
          <a:stretch/>
        </p:blipFill>
        <p:spPr>
          <a:xfrm>
            <a:off x="3078480" y="0"/>
            <a:ext cx="6065520" cy="6858000"/>
          </a:xfrm>
          <a:prstGeom prst="rect">
            <a:avLst/>
          </a:prstGeom>
        </p:spPr>
      </p:pic>
      <p:sp>
        <p:nvSpPr>
          <p:cNvPr id="9" name="Rectangle 2">
            <a:extLst>
              <a:ext uri="{FF2B5EF4-FFF2-40B4-BE49-F238E27FC236}">
                <a16:creationId xmlns:a16="http://schemas.microsoft.com/office/drawing/2014/main" id="{A400B7BA-A82D-1EE4-CC51-F3009795048F}"/>
              </a:ext>
            </a:extLst>
          </p:cNvPr>
          <p:cNvSpPr txBox="1">
            <a:spLocks noChangeArrowheads="1"/>
          </p:cNvSpPr>
          <p:nvPr/>
        </p:nvSpPr>
        <p:spPr bwMode="auto">
          <a:xfrm>
            <a:off x="377389" y="1283341"/>
            <a:ext cx="2144831" cy="23666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sl-SI" sz="1600" dirty="0">
                <a:solidFill>
                  <a:srgbClr val="7BA4DB"/>
                </a:solidFill>
                <a:latin typeface="Calibri" pitchFamily="34" charset="0"/>
                <a:cs typeface="Arial" pitchFamily="34" charset="0"/>
              </a:rPr>
              <a:t>Vključevanje</a:t>
            </a:r>
          </a:p>
          <a:p>
            <a:pPr marL="0" marR="0" lvl="0" indent="0" algn="l" defTabSz="914400" rtl="0" eaLnBrk="1" fontAlgn="auto" latinLnBrk="0" hangingPunct="1">
              <a:lnSpc>
                <a:spcPct val="100000"/>
              </a:lnSpc>
              <a:spcBef>
                <a:spcPct val="20000"/>
              </a:spcBef>
              <a:spcAft>
                <a:spcPts val="0"/>
              </a:spcAft>
              <a:buClrTx/>
              <a:buSzTx/>
              <a:buFontTx/>
              <a:buNone/>
              <a:tabLst/>
              <a:defRPr/>
            </a:pPr>
            <a:r>
              <a:rPr lang="sl-SI" sz="1600" dirty="0">
                <a:solidFill>
                  <a:srgbClr val="7BA4DB"/>
                </a:solidFill>
                <a:latin typeface="Calibri" pitchFamily="34" charset="0"/>
                <a:cs typeface="Arial" pitchFamily="34" charset="0"/>
              </a:rPr>
              <a:t>javnost</a:t>
            </a:r>
            <a:r>
              <a:rPr kumimoji="0" lang="sl-SI" sz="1600" b="0" i="0" u="none" strike="noStrike" kern="1200" cap="none" spc="0" normalizeH="0" baseline="0" noProof="0" dirty="0">
                <a:ln>
                  <a:noFill/>
                </a:ln>
                <a:solidFill>
                  <a:srgbClr val="7BA4DB"/>
                </a:solidFill>
                <a:effectLst/>
                <a:uLnTx/>
                <a:uFillTx/>
                <a:latin typeface="Calibri" pitchFamily="34" charset="0"/>
                <a:ea typeface="+mn-ea"/>
                <a:cs typeface="Arial" pitchFamily="34" charset="0"/>
              </a:rPr>
              <a:t>i pri</a:t>
            </a:r>
          </a:p>
          <a:p>
            <a:pPr marL="0" marR="0" lvl="0" indent="0" algn="l" defTabSz="914400" rtl="0" eaLnBrk="1" fontAlgn="auto" latinLnBrk="0" hangingPunct="1">
              <a:lnSpc>
                <a:spcPct val="100000"/>
              </a:lnSpc>
              <a:spcBef>
                <a:spcPct val="20000"/>
              </a:spcBef>
              <a:spcAft>
                <a:spcPts val="0"/>
              </a:spcAft>
              <a:buClrTx/>
              <a:buSzTx/>
              <a:buFontTx/>
              <a:buNone/>
              <a:tabLst/>
              <a:defRPr/>
            </a:pPr>
            <a:r>
              <a:rPr lang="sl-SI" sz="1600" dirty="0">
                <a:solidFill>
                  <a:srgbClr val="7BA4DB"/>
                </a:solidFill>
                <a:latin typeface="Calibri" pitchFamily="34" charset="0"/>
                <a:cs typeface="Arial" pitchFamily="34" charset="0"/>
              </a:rPr>
              <a:t>pripravi prostorskih aktov</a:t>
            </a:r>
            <a:endParaRPr kumimoji="0" lang="sl-SI" sz="16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ct val="20000"/>
              </a:spcBef>
              <a:spcAft>
                <a:spcPts val="0"/>
              </a:spcAft>
              <a:buClrTx/>
              <a:buSzTx/>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6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74119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Lena\My Documents\Locus word\Locus_znak in logotip_RGB.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12644" y="269836"/>
            <a:ext cx="1458781" cy="680765"/>
          </a:xfrm>
          <a:prstGeom prst="rect">
            <a:avLst/>
          </a:prstGeom>
          <a:noFill/>
          <a:ln>
            <a:noFill/>
          </a:ln>
        </p:spPr>
      </p:pic>
      <p:sp>
        <p:nvSpPr>
          <p:cNvPr id="2" name="Rectangle 2">
            <a:extLst>
              <a:ext uri="{FF2B5EF4-FFF2-40B4-BE49-F238E27FC236}">
                <a16:creationId xmlns:a16="http://schemas.microsoft.com/office/drawing/2014/main" id="{5E94D6E4-BBA0-11CB-52DB-88EF1B0E56BE}"/>
              </a:ext>
            </a:extLst>
          </p:cNvPr>
          <p:cNvSpPr txBox="1">
            <a:spLocks noChangeArrowheads="1"/>
          </p:cNvSpPr>
          <p:nvPr/>
        </p:nvSpPr>
        <p:spPr bwMode="auto">
          <a:xfrm>
            <a:off x="499309" y="1298581"/>
            <a:ext cx="4194611" cy="23666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sl-SI" sz="2600" dirty="0">
                <a:solidFill>
                  <a:srgbClr val="7BA4DB"/>
                </a:solidFill>
                <a:latin typeface="Calibri" pitchFamily="34" charset="0"/>
                <a:cs typeface="Arial" pitchFamily="34" charset="0"/>
              </a:rPr>
              <a:t>CILJI: </a:t>
            </a:r>
            <a:endParaRPr kumimoji="0" lang="sl-SI" sz="2600" b="0" i="0" u="none" strike="noStrike" kern="1200" cap="none" spc="0" normalizeH="0" baseline="0" noProof="0" dirty="0">
              <a:ln>
                <a:noFill/>
              </a:ln>
              <a:solidFill>
                <a:srgbClr val="7BA4DB"/>
              </a:solidFill>
              <a:effectLst/>
              <a:uLnTx/>
              <a:uFillTx/>
              <a:latin typeface="Calibri" pitchFamily="34" charset="0"/>
              <a:ea typeface="+mn-ea"/>
              <a:cs typeface="Arial" pitchFamily="34" charset="0"/>
            </a:endParaRPr>
          </a:p>
          <a:p>
            <a:pPr algn="just">
              <a:spcAft>
                <a:spcPts val="600"/>
              </a:spcAft>
            </a:pPr>
            <a:r>
              <a:rPr lang="sl-SI" sz="1400" dirty="0">
                <a:effectLst/>
                <a:latin typeface="Calibri" panose="020F0502020204030204" pitchFamily="34" charset="0"/>
                <a:ea typeface="PMingLiU" panose="02020500000000000000" pitchFamily="18" charset="-120"/>
                <a:cs typeface="Times New Roman" panose="02020603050405020304" pitchFamily="18" charset="0"/>
              </a:rPr>
              <a:t>Pri vključevanju javnosti v prostorsko načrtovanje se osredotočamo na tri cilje:</a:t>
            </a:r>
          </a:p>
          <a:p>
            <a:pPr marL="342900" indent="-342900" algn="just">
              <a:spcAft>
                <a:spcPts val="600"/>
              </a:spcAft>
              <a:buAutoNum type="arabicPeriod"/>
            </a:pPr>
            <a:r>
              <a:rPr lang="sl-SI" sz="1400" dirty="0">
                <a:effectLst/>
                <a:latin typeface="Calibri" panose="020F0502020204030204" pitchFamily="34" charset="0"/>
                <a:ea typeface="PMingLiU" panose="02020500000000000000" pitchFamily="18" charset="-120"/>
                <a:cs typeface="Times New Roman" panose="02020603050405020304" pitchFamily="18" charset="0"/>
              </a:rPr>
              <a:t> </a:t>
            </a:r>
            <a:r>
              <a:rPr lang="sl-SI" sz="1400" b="1" dirty="0">
                <a:effectLst/>
                <a:latin typeface="Calibri" panose="020F0502020204030204" pitchFamily="34" charset="0"/>
                <a:ea typeface="PMingLiU" panose="02020500000000000000" pitchFamily="18" charset="-120"/>
                <a:cs typeface="Times New Roman" panose="02020603050405020304" pitchFamily="18" charset="0"/>
              </a:rPr>
              <a:t>Javnosti in deležnikom omogočiti</a:t>
            </a:r>
            <a:r>
              <a:rPr lang="sl-SI" sz="1400" dirty="0">
                <a:effectLst/>
                <a:latin typeface="Calibri" panose="020F0502020204030204" pitchFamily="34" charset="0"/>
                <a:ea typeface="PMingLiU" panose="02020500000000000000" pitchFamily="18" charset="-120"/>
                <a:cs typeface="Times New Roman" panose="02020603050405020304" pitchFamily="18" charset="0"/>
              </a:rPr>
              <a:t>, </a:t>
            </a:r>
            <a:r>
              <a:rPr lang="sl-SI" sz="1400" b="1" dirty="0">
                <a:effectLst/>
                <a:latin typeface="Calibri" panose="020F0502020204030204" pitchFamily="34" charset="0"/>
                <a:ea typeface="PMingLiU" panose="02020500000000000000" pitchFamily="18" charset="-120"/>
                <a:cs typeface="Times New Roman" panose="02020603050405020304" pitchFamily="18" charset="0"/>
              </a:rPr>
              <a:t>da se vključujejo </a:t>
            </a:r>
            <a:r>
              <a:rPr lang="sl-SI" sz="1400" dirty="0">
                <a:effectLst/>
                <a:latin typeface="Calibri" panose="020F0502020204030204" pitchFamily="34" charset="0"/>
                <a:ea typeface="PMingLiU" panose="02020500000000000000" pitchFamily="18" charset="-120"/>
                <a:cs typeface="Times New Roman" panose="02020603050405020304" pitchFamily="18" charset="0"/>
              </a:rPr>
              <a:t>tam, ker se jih tematike tičejo</a:t>
            </a:r>
            <a:r>
              <a:rPr lang="sl-SI" sz="1400" dirty="0">
                <a:latin typeface="Calibri" panose="020F0502020204030204" pitchFamily="34" charset="0"/>
                <a:ea typeface="PMingLiU" panose="02020500000000000000" pitchFamily="18" charset="-120"/>
                <a:cs typeface="Times New Roman" panose="02020603050405020304" pitchFamily="18" charset="0"/>
              </a:rPr>
              <a:t>, imajo interese, so pripravljeni konstruktivno sodelovati…</a:t>
            </a:r>
          </a:p>
          <a:p>
            <a:pPr marL="342900" indent="-342900" algn="just">
              <a:spcAft>
                <a:spcPts val="600"/>
              </a:spcAft>
              <a:buAutoNum type="arabicPeriod"/>
            </a:pPr>
            <a:r>
              <a:rPr lang="sl-SI" sz="1400" b="1" dirty="0">
                <a:effectLst/>
                <a:latin typeface="Calibri" panose="020F0502020204030204" pitchFamily="34" charset="0"/>
                <a:ea typeface="PMingLiU" panose="02020500000000000000" pitchFamily="18" charset="-120"/>
                <a:cs typeface="Times New Roman" panose="02020603050405020304" pitchFamily="18" charset="0"/>
              </a:rPr>
              <a:t>Načrtovalcem omogočiti, da od vključene javnosti in deležnikov pridobijo vhodne podatke, mnenja in predloge, odgovore</a:t>
            </a:r>
            <a:r>
              <a:rPr lang="sl-SI" sz="1400" b="1" dirty="0">
                <a:latin typeface="Calibri" panose="020F0502020204030204" pitchFamily="34" charset="0"/>
                <a:ea typeface="PMingLiU" panose="02020500000000000000" pitchFamily="18" charset="-120"/>
                <a:cs typeface="Times New Roman" panose="02020603050405020304" pitchFamily="18" charset="0"/>
              </a:rPr>
              <a:t>…</a:t>
            </a:r>
          </a:p>
          <a:p>
            <a:pPr marL="342900" indent="-342900" algn="just">
              <a:spcAft>
                <a:spcPts val="600"/>
              </a:spcAft>
              <a:buAutoNum type="arabicPeriod"/>
            </a:pPr>
            <a:r>
              <a:rPr lang="sl-SI" sz="1400" dirty="0">
                <a:effectLst/>
                <a:latin typeface="Calibri" panose="020F0502020204030204" pitchFamily="34" charset="0"/>
                <a:ea typeface="PMingLiU" panose="02020500000000000000" pitchFamily="18" charset="-120"/>
                <a:cs typeface="Times New Roman" panose="02020603050405020304" pitchFamily="18" charset="0"/>
              </a:rPr>
              <a:t>Krepiti vključujočo družbo in njene zmogljivosti za kulturen, strpen in </a:t>
            </a:r>
            <a:r>
              <a:rPr lang="sl-SI" sz="1400" b="1" dirty="0">
                <a:effectLst/>
                <a:latin typeface="Calibri" panose="020F0502020204030204" pitchFamily="34" charset="0"/>
                <a:ea typeface="PMingLiU" panose="02020500000000000000" pitchFamily="18" charset="-120"/>
                <a:cs typeface="Times New Roman" panose="02020603050405020304" pitchFamily="18" charset="0"/>
              </a:rPr>
              <a:t>produktiven dialog različnih deležnikov</a:t>
            </a:r>
            <a:r>
              <a:rPr lang="sl-SI" sz="1400" dirty="0">
                <a:effectLst/>
                <a:latin typeface="Calibri" panose="020F0502020204030204" pitchFamily="34" charset="0"/>
                <a:ea typeface="PMingLiU" panose="02020500000000000000" pitchFamily="18" charset="-120"/>
                <a:cs typeface="Times New Roman" panose="02020603050405020304" pitchFamily="18" charset="0"/>
              </a:rPr>
              <a:t>, ki živijo in/ali delujejo v skupnem prostoru.</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6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4" name="Slika 3" descr="Slika, ki vsebuje besede zaprt prostor, oblačila, pohištvo, stol&#10;&#10;Opis je samodejno ustvarjen">
            <a:extLst>
              <a:ext uri="{FF2B5EF4-FFF2-40B4-BE49-F238E27FC236}">
                <a16:creationId xmlns:a16="http://schemas.microsoft.com/office/drawing/2014/main" id="{2795E264-CD94-C510-D6D7-2768B4DD04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00" r="45750"/>
          <a:stretch/>
        </p:blipFill>
        <p:spPr>
          <a:xfrm>
            <a:off x="5280660" y="0"/>
            <a:ext cx="3863340" cy="6858000"/>
          </a:xfrm>
          <a:prstGeom prst="rect">
            <a:avLst/>
          </a:prstGeom>
        </p:spPr>
      </p:pic>
    </p:spTree>
    <p:extLst>
      <p:ext uri="{BB962C8B-B14F-4D97-AF65-F5344CB8AC3E}">
        <p14:creationId xmlns:p14="http://schemas.microsoft.com/office/powerpoint/2010/main" val="112979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DF31AB3-7B55-68F9-25DF-FF87F36AB212}"/>
              </a:ext>
            </a:extLst>
          </p:cNvPr>
          <p:cNvPicPr>
            <a:picLocks noChangeAspect="1"/>
          </p:cNvPicPr>
          <p:nvPr/>
        </p:nvPicPr>
        <p:blipFill rotWithShape="1">
          <a:blip r:embed="rId3">
            <a:extLst>
              <a:ext uri="{28A0092B-C50C-407E-A947-70E740481C1C}">
                <a14:useLocalDpi xmlns:a14="http://schemas.microsoft.com/office/drawing/2010/main" val="0"/>
              </a:ext>
            </a:extLst>
          </a:blip>
          <a:srcRect l="7402" r="5788" b="19339"/>
          <a:stretch/>
        </p:blipFill>
        <p:spPr>
          <a:xfrm>
            <a:off x="598369" y="2689417"/>
            <a:ext cx="7459581" cy="3898747"/>
          </a:xfrm>
          <a:prstGeom prst="rect">
            <a:avLst/>
          </a:prstGeom>
        </p:spPr>
      </p:pic>
      <p:pic>
        <p:nvPicPr>
          <p:cNvPr id="17" name="Picture 2" descr="C:\Documents and Settings\Lena\My Documents\Locus word\Locus_znak in logotip_RGB.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12644" y="269836"/>
            <a:ext cx="1458781" cy="680765"/>
          </a:xfrm>
          <a:prstGeom prst="rect">
            <a:avLst/>
          </a:prstGeom>
          <a:noFill/>
          <a:ln>
            <a:noFill/>
          </a:ln>
        </p:spPr>
      </p:pic>
      <p:sp>
        <p:nvSpPr>
          <p:cNvPr id="2" name="Rectangle 2">
            <a:extLst>
              <a:ext uri="{FF2B5EF4-FFF2-40B4-BE49-F238E27FC236}">
                <a16:creationId xmlns:a16="http://schemas.microsoft.com/office/drawing/2014/main" id="{5E94D6E4-BBA0-11CB-52DB-88EF1B0E56BE}"/>
              </a:ext>
            </a:extLst>
          </p:cNvPr>
          <p:cNvSpPr txBox="1">
            <a:spLocks noChangeArrowheads="1"/>
          </p:cNvSpPr>
          <p:nvPr/>
        </p:nvSpPr>
        <p:spPr bwMode="auto">
          <a:xfrm>
            <a:off x="907179" y="810901"/>
            <a:ext cx="7703421" cy="23666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r>
              <a:rPr kumimoji="0" lang="sl-SI" sz="2600" b="0" i="0" u="none" strike="noStrike" kern="1200" cap="none" spc="0" normalizeH="0" baseline="0" noProof="0" dirty="0">
                <a:ln>
                  <a:noFill/>
                </a:ln>
                <a:solidFill>
                  <a:srgbClr val="7BA4DB"/>
                </a:solidFill>
                <a:effectLst/>
                <a:uLnTx/>
                <a:uFillTx/>
                <a:latin typeface="Calibri" pitchFamily="34" charset="0"/>
                <a:ea typeface="+mn-ea"/>
                <a:cs typeface="Arial" pitchFamily="34" charset="0"/>
              </a:rPr>
              <a:t>Jasen proces - </a:t>
            </a:r>
            <a:r>
              <a:rPr kumimoji="0" lang="sl-SI" b="0" i="0" u="none" strike="noStrike" kern="1200" cap="none" spc="0" normalizeH="0" baseline="0" noProof="0" dirty="0">
                <a:ln>
                  <a:noFill/>
                </a:ln>
                <a:solidFill>
                  <a:srgbClr val="7BA4DB"/>
                </a:solidFill>
                <a:effectLst/>
                <a:uLnTx/>
                <a:uFillTx/>
                <a:latin typeface="Calibri" pitchFamily="34" charset="0"/>
                <a:ea typeface="+mn-ea"/>
                <a:cs typeface="Arial" pitchFamily="34" charset="0"/>
              </a:rPr>
              <a:t>NAČRT OBVEŠČANJA IN SODELOVANJA JAVNOSTI</a:t>
            </a:r>
            <a:endParaRPr kumimoji="0" lang="sl-SI" b="0" i="0" u="none" strike="noStrike" kern="1200" cap="none" spc="0" normalizeH="0" baseline="0" noProof="0" dirty="0">
              <a:ln>
                <a:noFill/>
              </a:ln>
              <a:solidFill>
                <a:prstClr val="black"/>
              </a:solidFill>
              <a:effectLst/>
              <a:uLnTx/>
              <a:uFillTx/>
              <a:latin typeface="Calibri"/>
              <a:ea typeface="+mn-ea"/>
              <a:cs typeface="+mn-cs"/>
            </a:endParaRPr>
          </a:p>
          <a:p>
            <a:pPr marL="285750" indent="-285750" algn="just">
              <a:spcAft>
                <a:spcPts val="600"/>
              </a:spcAft>
              <a:buFont typeface="Wingdings" panose="05000000000000000000" pitchFamily="2" charset="2"/>
              <a:buChar char="§"/>
            </a:pPr>
            <a:endParaRPr lang="sl-SI" sz="1800" dirty="0">
              <a:effectLst/>
              <a:latin typeface="Calibri" panose="020F0502020204030204" pitchFamily="34" charset="0"/>
              <a:ea typeface="PMingLiU" panose="02020500000000000000" pitchFamily="18" charset="-120"/>
              <a:cs typeface="Times New Roman" panose="02020603050405020304" pitchFamily="18" charset="0"/>
            </a:endParaRPr>
          </a:p>
          <a:p>
            <a:pPr marL="285750" indent="-285750" algn="just">
              <a:spcAft>
                <a:spcPts val="600"/>
              </a:spcAft>
              <a:buFont typeface="Wingdings" panose="05000000000000000000" pitchFamily="2" charset="2"/>
              <a:buChar char="§"/>
            </a:pPr>
            <a:r>
              <a:rPr lang="sl-SI" sz="1800" dirty="0">
                <a:effectLst/>
                <a:latin typeface="Calibri" panose="020F0502020204030204" pitchFamily="34" charset="0"/>
                <a:ea typeface="PMingLiU" panose="02020500000000000000" pitchFamily="18" charset="-120"/>
                <a:cs typeface="Times New Roman" panose="02020603050405020304" pitchFamily="18" charset="0"/>
              </a:rPr>
              <a:t>Prepoznati ciljne deležnike</a:t>
            </a:r>
          </a:p>
          <a:p>
            <a:pPr marL="285750" indent="-285750" algn="just">
              <a:spcAft>
                <a:spcPts val="600"/>
              </a:spcAft>
              <a:buFont typeface="Wingdings" panose="05000000000000000000" pitchFamily="2" charset="2"/>
              <a:buChar char="§"/>
            </a:pPr>
            <a:r>
              <a:rPr lang="sl-SI" dirty="0">
                <a:latin typeface="Calibri" panose="020F0502020204030204" pitchFamily="34" charset="0"/>
                <a:ea typeface="PMingLiU" panose="02020500000000000000" pitchFamily="18" charset="-120"/>
                <a:cs typeface="Times New Roman" panose="02020603050405020304" pitchFamily="18" charset="0"/>
              </a:rPr>
              <a:t>Določiti načine in kanale za obveščanje</a:t>
            </a:r>
          </a:p>
          <a:p>
            <a:pPr marL="285750" indent="-285750" algn="just">
              <a:spcAft>
                <a:spcPts val="600"/>
              </a:spcAft>
              <a:buFont typeface="Wingdings" panose="05000000000000000000" pitchFamily="2" charset="2"/>
              <a:buChar char="§"/>
            </a:pPr>
            <a:r>
              <a:rPr lang="sl-SI" dirty="0">
                <a:latin typeface="Calibri" panose="020F0502020204030204" pitchFamily="34" charset="0"/>
                <a:ea typeface="PMingLiU" panose="02020500000000000000" pitchFamily="18" charset="-120"/>
                <a:cs typeface="Times New Roman" panose="02020603050405020304" pitchFamily="18" charset="0"/>
              </a:rPr>
              <a:t>Določiti načine sodelovanja v posamezni fazi</a:t>
            </a:r>
          </a:p>
          <a:p>
            <a:pPr marL="285750" indent="-285750" algn="just">
              <a:spcAft>
                <a:spcPts val="600"/>
              </a:spcAft>
              <a:buFont typeface="Wingdings" panose="05000000000000000000" pitchFamily="2" charset="2"/>
              <a:buChar char="§"/>
            </a:pPr>
            <a:r>
              <a:rPr lang="sl-SI" sz="1800" dirty="0">
                <a:effectLst/>
                <a:latin typeface="Calibri" panose="020F0502020204030204" pitchFamily="34" charset="0"/>
                <a:ea typeface="PMingLiU" panose="02020500000000000000" pitchFamily="18" charset="-120"/>
                <a:cs typeface="Times New Roman" panose="02020603050405020304" pitchFamily="18" charset="0"/>
              </a:rPr>
              <a:t>Pripraviti procesni načrt</a:t>
            </a: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6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25833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Lena\My Documents\Locus word\Locus_znak in logotip_RGB.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12644" y="269836"/>
            <a:ext cx="1458781" cy="680765"/>
          </a:xfrm>
          <a:prstGeom prst="rect">
            <a:avLst/>
          </a:prstGeom>
          <a:noFill/>
          <a:ln>
            <a:noFill/>
          </a:ln>
        </p:spPr>
      </p:pic>
      <p:sp>
        <p:nvSpPr>
          <p:cNvPr id="2" name="Rectangle 2">
            <a:extLst>
              <a:ext uri="{FF2B5EF4-FFF2-40B4-BE49-F238E27FC236}">
                <a16:creationId xmlns:a16="http://schemas.microsoft.com/office/drawing/2014/main" id="{5E94D6E4-BBA0-11CB-52DB-88EF1B0E56BE}"/>
              </a:ext>
            </a:extLst>
          </p:cNvPr>
          <p:cNvSpPr txBox="1">
            <a:spLocks noChangeArrowheads="1"/>
          </p:cNvSpPr>
          <p:nvPr/>
        </p:nvSpPr>
        <p:spPr bwMode="auto">
          <a:xfrm>
            <a:off x="842209" y="950601"/>
            <a:ext cx="7459581" cy="23666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sl-SI" sz="2600" dirty="0">
                <a:solidFill>
                  <a:srgbClr val="7BA4DB"/>
                </a:solidFill>
                <a:latin typeface="Calibri" pitchFamily="34" charset="0"/>
                <a:cs typeface="Arial" pitchFamily="34" charset="0"/>
              </a:rPr>
              <a:t>2. Vključevanje v zgornjih fazah procesa</a:t>
            </a:r>
          </a:p>
          <a:p>
            <a:pPr marL="0" marR="0" lvl="0" indent="0" algn="l" defTabSz="914400" rtl="0" eaLnBrk="1" fontAlgn="auto" latinLnBrk="0" hangingPunct="1">
              <a:lnSpc>
                <a:spcPct val="100000"/>
              </a:lnSpc>
              <a:spcBef>
                <a:spcPct val="20000"/>
              </a:spcBef>
              <a:spcAft>
                <a:spcPts val="0"/>
              </a:spcAft>
              <a:buClrTx/>
              <a:buSzTx/>
              <a:buFontTx/>
              <a:buNone/>
              <a:tabLst/>
              <a:defRPr/>
            </a:pPr>
            <a:r>
              <a:rPr lang="sl-SI" dirty="0">
                <a:latin typeface="Calibri" pitchFamily="34" charset="0"/>
                <a:cs typeface="Arial" pitchFamily="34" charset="0"/>
              </a:rPr>
              <a:t>PRIMER: Urbanistična zasnova – 1. delavnica</a:t>
            </a:r>
            <a:endParaRPr kumimoji="0" lang="sl-SI" b="0" i="0" u="none" strike="noStrike" kern="1200" cap="none" spc="0" normalizeH="0" baseline="0" noProof="0" dirty="0">
              <a:ln>
                <a:noFill/>
              </a:ln>
              <a:effectLst/>
              <a:uLnTx/>
              <a:uFillTx/>
              <a:latin typeface="Calibri"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6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6" name="Slika 5" descr="Slika, ki vsebuje besede oblačila, oseba, zaprt prostor, miza&#10;&#10;Opis je samodejno ustvarjen">
            <a:extLst>
              <a:ext uri="{FF2B5EF4-FFF2-40B4-BE49-F238E27FC236}">
                <a16:creationId xmlns:a16="http://schemas.microsoft.com/office/drawing/2014/main" id="{CE745BBC-9CAF-604A-21C4-2BD9C89B40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73070"/>
            <a:ext cx="4240107" cy="3180080"/>
          </a:xfrm>
          <a:prstGeom prst="rect">
            <a:avLst/>
          </a:prstGeom>
        </p:spPr>
      </p:pic>
      <p:pic>
        <p:nvPicPr>
          <p:cNvPr id="8" name="Slika 7" descr="Slika, ki vsebuje besede besedilo, samolepilni listič, rokopis, papirnat izdelek&#10;&#10;Opis je samodejno ustvarjen">
            <a:extLst>
              <a:ext uri="{FF2B5EF4-FFF2-40B4-BE49-F238E27FC236}">
                <a16:creationId xmlns:a16="http://schemas.microsoft.com/office/drawing/2014/main" id="{89478ED3-DB3A-2698-46FA-6464ACE645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827" y="2973070"/>
            <a:ext cx="2385060" cy="3180080"/>
          </a:xfrm>
          <a:prstGeom prst="rect">
            <a:avLst/>
          </a:prstGeom>
        </p:spPr>
      </p:pic>
      <p:pic>
        <p:nvPicPr>
          <p:cNvPr id="10" name="Slika 9" descr="Slika, ki vsebuje besede besedilo, zemljevid&#10;&#10;Opis je samodejno ustvarjen">
            <a:extLst>
              <a:ext uri="{FF2B5EF4-FFF2-40B4-BE49-F238E27FC236}">
                <a16:creationId xmlns:a16="http://schemas.microsoft.com/office/drawing/2014/main" id="{A94996DE-7422-750C-ED23-76B5EE80AA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6607" y="2973070"/>
            <a:ext cx="2385060" cy="3180080"/>
          </a:xfrm>
          <a:prstGeom prst="rect">
            <a:avLst/>
          </a:prstGeom>
        </p:spPr>
      </p:pic>
    </p:spTree>
    <p:extLst>
      <p:ext uri="{BB962C8B-B14F-4D97-AF65-F5344CB8AC3E}">
        <p14:creationId xmlns:p14="http://schemas.microsoft.com/office/powerpoint/2010/main" val="106821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descr="Slika, ki vsebuje besede oblačila, oseba, zaprt prostor, moški&#10;&#10;Opis je samodejno ustvarjen">
            <a:extLst>
              <a:ext uri="{FF2B5EF4-FFF2-40B4-BE49-F238E27FC236}">
                <a16:creationId xmlns:a16="http://schemas.microsoft.com/office/drawing/2014/main" id="{A195615E-4693-F3A0-0A7B-21CDC05585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7" t="-2590" r="17135" b="2590"/>
          <a:stretch/>
        </p:blipFill>
        <p:spPr>
          <a:xfrm>
            <a:off x="137160" y="2231625"/>
            <a:ext cx="5197579" cy="4657727"/>
          </a:xfrm>
          <a:prstGeom prst="rect">
            <a:avLst/>
          </a:prstGeom>
        </p:spPr>
      </p:pic>
      <p:pic>
        <p:nvPicPr>
          <p:cNvPr id="17" name="Picture 2" descr="C:\Documents and Settings\Lena\My Documents\Locus word\Locus_znak in logotip_RGB.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12644" y="269836"/>
            <a:ext cx="1458781" cy="680765"/>
          </a:xfrm>
          <a:prstGeom prst="rect">
            <a:avLst/>
          </a:prstGeom>
          <a:noFill/>
          <a:ln>
            <a:noFill/>
          </a:ln>
        </p:spPr>
      </p:pic>
      <p:sp>
        <p:nvSpPr>
          <p:cNvPr id="2" name="Rectangle 2">
            <a:extLst>
              <a:ext uri="{FF2B5EF4-FFF2-40B4-BE49-F238E27FC236}">
                <a16:creationId xmlns:a16="http://schemas.microsoft.com/office/drawing/2014/main" id="{5E94D6E4-BBA0-11CB-52DB-88EF1B0E56BE}"/>
              </a:ext>
            </a:extLst>
          </p:cNvPr>
          <p:cNvSpPr txBox="1">
            <a:spLocks noChangeArrowheads="1"/>
          </p:cNvSpPr>
          <p:nvPr/>
        </p:nvSpPr>
        <p:spPr bwMode="auto">
          <a:xfrm>
            <a:off x="320264" y="950601"/>
            <a:ext cx="7459581" cy="23666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sl-SI" sz="2600" dirty="0">
                <a:solidFill>
                  <a:srgbClr val="7BA4DB"/>
                </a:solidFill>
                <a:latin typeface="Calibri" pitchFamily="34" charset="0"/>
                <a:cs typeface="Arial" pitchFamily="34" charset="0"/>
              </a:rPr>
              <a:t>3. Razumevanje vsebin – </a:t>
            </a:r>
          </a:p>
          <a:p>
            <a:pPr marL="0" marR="0" lvl="0" indent="0" algn="l" defTabSz="914400" rtl="0" eaLnBrk="1" fontAlgn="auto" latinLnBrk="0" hangingPunct="1">
              <a:lnSpc>
                <a:spcPct val="100000"/>
              </a:lnSpc>
              <a:spcBef>
                <a:spcPct val="20000"/>
              </a:spcBef>
              <a:spcAft>
                <a:spcPts val="0"/>
              </a:spcAft>
              <a:buClrTx/>
              <a:buSzTx/>
              <a:buFontTx/>
              <a:buNone/>
              <a:tabLst/>
              <a:defRPr/>
            </a:pPr>
            <a:r>
              <a:rPr lang="sl-SI" sz="2600" dirty="0">
                <a:solidFill>
                  <a:srgbClr val="7BA4DB"/>
                </a:solidFill>
                <a:latin typeface="Calibri" pitchFamily="34" charset="0"/>
                <a:cs typeface="Arial" pitchFamily="34" charset="0"/>
              </a:rPr>
              <a:t>strokovne podlage </a:t>
            </a:r>
            <a:endParaRPr lang="sl-SI" dirty="0">
              <a:latin typeface="Calibri"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sl-SI" dirty="0">
                <a:latin typeface="Calibri" pitchFamily="34" charset="0"/>
                <a:cs typeface="Arial" pitchFamily="34" charset="0"/>
              </a:rPr>
              <a:t>PRIMER: SP za poselitev, Krajinska zasnova</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6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14" name="Slika 13" descr="Slika, ki vsebuje besede zemljevid, besedilo&#10;&#10;Opis je samodejno ustvarjen">
            <a:extLst>
              <a:ext uri="{FF2B5EF4-FFF2-40B4-BE49-F238E27FC236}">
                <a16:creationId xmlns:a16="http://schemas.microsoft.com/office/drawing/2014/main" id="{D302B3A3-3713-D9F8-1B64-C68F6AB2AF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50" t="13861" r="6239" b="21778"/>
          <a:stretch/>
        </p:blipFill>
        <p:spPr>
          <a:xfrm rot="5400000">
            <a:off x="3835278" y="1583160"/>
            <a:ext cx="6934454" cy="3677930"/>
          </a:xfrm>
          <a:prstGeom prst="rect">
            <a:avLst/>
          </a:prstGeom>
        </p:spPr>
      </p:pic>
    </p:spTree>
    <p:extLst>
      <p:ext uri="{BB962C8B-B14F-4D97-AF65-F5344CB8AC3E}">
        <p14:creationId xmlns:p14="http://schemas.microsoft.com/office/powerpoint/2010/main" val="37334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28F1C059-8768-3BF2-09BD-BA91E77C97A2}"/>
              </a:ext>
            </a:extLst>
          </p:cNvPr>
          <p:cNvPicPr>
            <a:picLocks noChangeAspect="1"/>
          </p:cNvPicPr>
          <p:nvPr/>
        </p:nvPicPr>
        <p:blipFill rotWithShape="1">
          <a:blip r:embed="rId3"/>
          <a:srcRect l="11416" r="29721"/>
          <a:stretch/>
        </p:blipFill>
        <p:spPr>
          <a:xfrm>
            <a:off x="0" y="2488528"/>
            <a:ext cx="3131820" cy="3921798"/>
          </a:xfrm>
          <a:prstGeom prst="rect">
            <a:avLst/>
          </a:prstGeom>
        </p:spPr>
      </p:pic>
      <p:pic>
        <p:nvPicPr>
          <p:cNvPr id="17" name="Picture 2" descr="C:\Documents and Settings\Lena\My Documents\Locus word\Locus_znak in logotip_RGB.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12644" y="269836"/>
            <a:ext cx="1458781" cy="680765"/>
          </a:xfrm>
          <a:prstGeom prst="rect">
            <a:avLst/>
          </a:prstGeom>
          <a:noFill/>
          <a:ln>
            <a:noFill/>
          </a:ln>
        </p:spPr>
      </p:pic>
      <p:sp>
        <p:nvSpPr>
          <p:cNvPr id="2" name="Rectangle 2">
            <a:extLst>
              <a:ext uri="{FF2B5EF4-FFF2-40B4-BE49-F238E27FC236}">
                <a16:creationId xmlns:a16="http://schemas.microsoft.com/office/drawing/2014/main" id="{5E94D6E4-BBA0-11CB-52DB-88EF1B0E56BE}"/>
              </a:ext>
            </a:extLst>
          </p:cNvPr>
          <p:cNvSpPr txBox="1">
            <a:spLocks noChangeArrowheads="1"/>
          </p:cNvSpPr>
          <p:nvPr/>
        </p:nvSpPr>
        <p:spPr bwMode="auto">
          <a:xfrm>
            <a:off x="861458" y="1191901"/>
            <a:ext cx="7459581" cy="23666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sl-SI" sz="2600" dirty="0">
                <a:solidFill>
                  <a:srgbClr val="7BA4DB"/>
                </a:solidFill>
                <a:latin typeface="Calibri" pitchFamily="34" charset="0"/>
                <a:cs typeface="Arial" pitchFamily="34" charset="0"/>
              </a:rPr>
              <a:t>4. Usklajevanje konkretnih rešitev/ predlogov</a:t>
            </a:r>
          </a:p>
          <a:p>
            <a:pPr marL="0" marR="0" lvl="0" indent="0" algn="l" defTabSz="914400" rtl="0" eaLnBrk="1" fontAlgn="auto" latinLnBrk="0" hangingPunct="1">
              <a:lnSpc>
                <a:spcPct val="100000"/>
              </a:lnSpc>
              <a:spcBef>
                <a:spcPct val="20000"/>
              </a:spcBef>
              <a:spcAft>
                <a:spcPts val="0"/>
              </a:spcAft>
              <a:buClrTx/>
              <a:buSzTx/>
              <a:buFontTx/>
              <a:buNone/>
              <a:tabLst/>
              <a:defRPr/>
            </a:pPr>
            <a:r>
              <a:rPr lang="sl-SI" dirty="0">
                <a:latin typeface="Calibri" pitchFamily="34" charset="0"/>
                <a:cs typeface="Arial" pitchFamily="34" charset="0"/>
              </a:rPr>
              <a:t>PRIMER: Urbanistična zasnova – 2. delavnica</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6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4" name="Slika 3" descr="Slika, ki vsebuje besede besedilo, zemljevid, načrt, pisava&#10;&#10;Opis je samodejno ustvarjen">
            <a:extLst>
              <a:ext uri="{FF2B5EF4-FFF2-40B4-BE49-F238E27FC236}">
                <a16:creationId xmlns:a16="http://schemas.microsoft.com/office/drawing/2014/main" id="{27BC4110-31DD-3199-C86B-7DAF1173A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073103" y="2488528"/>
            <a:ext cx="6190649" cy="3921797"/>
          </a:xfrm>
          <a:prstGeom prst="rect">
            <a:avLst/>
          </a:prstGeom>
        </p:spPr>
      </p:pic>
    </p:spTree>
    <p:extLst>
      <p:ext uri="{BB962C8B-B14F-4D97-AF65-F5344CB8AC3E}">
        <p14:creationId xmlns:p14="http://schemas.microsoft.com/office/powerpoint/2010/main" val="64555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65D39748-634C-DD2D-BDDC-9452FDAEDAAD}"/>
              </a:ext>
            </a:extLst>
          </p:cNvPr>
          <p:cNvPicPr>
            <a:picLocks noChangeAspect="1"/>
          </p:cNvPicPr>
          <p:nvPr/>
        </p:nvPicPr>
        <p:blipFill>
          <a:blip r:embed="rId3"/>
          <a:stretch>
            <a:fillRect/>
          </a:stretch>
        </p:blipFill>
        <p:spPr>
          <a:xfrm>
            <a:off x="4572000" y="2065020"/>
            <a:ext cx="3948696" cy="4882356"/>
          </a:xfrm>
          <a:prstGeom prst="rect">
            <a:avLst/>
          </a:prstGeom>
        </p:spPr>
      </p:pic>
      <p:pic>
        <p:nvPicPr>
          <p:cNvPr id="17" name="Picture 2" descr="C:\Documents and Settings\Lena\My Documents\Locus word\Locus_znak in logotip_RGB.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312644" y="269836"/>
            <a:ext cx="1458781" cy="680765"/>
          </a:xfrm>
          <a:prstGeom prst="rect">
            <a:avLst/>
          </a:prstGeom>
          <a:noFill/>
          <a:ln>
            <a:noFill/>
          </a:ln>
        </p:spPr>
      </p:pic>
      <p:sp>
        <p:nvSpPr>
          <p:cNvPr id="2" name="Rectangle 2">
            <a:extLst>
              <a:ext uri="{FF2B5EF4-FFF2-40B4-BE49-F238E27FC236}">
                <a16:creationId xmlns:a16="http://schemas.microsoft.com/office/drawing/2014/main" id="{5E94D6E4-BBA0-11CB-52DB-88EF1B0E56BE}"/>
              </a:ext>
            </a:extLst>
          </p:cNvPr>
          <p:cNvSpPr txBox="1">
            <a:spLocks noChangeArrowheads="1"/>
          </p:cNvSpPr>
          <p:nvPr/>
        </p:nvSpPr>
        <p:spPr bwMode="auto">
          <a:xfrm>
            <a:off x="949316" y="1169041"/>
            <a:ext cx="7459581" cy="23666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sl-SI" sz="2600" dirty="0">
                <a:solidFill>
                  <a:srgbClr val="7BA4DB"/>
                </a:solidFill>
                <a:latin typeface="Calibri" pitchFamily="34" charset="0"/>
                <a:cs typeface="Arial" pitchFamily="34" charset="0"/>
              </a:rPr>
              <a:t>5. Kaj pa ostali? </a:t>
            </a:r>
          </a:p>
          <a:p>
            <a:pPr marL="0" marR="0" lvl="0" indent="0" algn="l" defTabSz="914400" rtl="0" eaLnBrk="1" fontAlgn="auto" latinLnBrk="0" hangingPunct="1">
              <a:lnSpc>
                <a:spcPct val="100000"/>
              </a:lnSpc>
              <a:spcBef>
                <a:spcPct val="20000"/>
              </a:spcBef>
              <a:spcAft>
                <a:spcPts val="0"/>
              </a:spcAft>
              <a:buClrTx/>
              <a:buSzTx/>
              <a:buFontTx/>
              <a:buNone/>
              <a:tabLst/>
              <a:defRPr/>
            </a:pPr>
            <a:r>
              <a:rPr lang="sl-SI" dirty="0">
                <a:latin typeface="Calibri" pitchFamily="34" charset="0"/>
                <a:cs typeface="Arial" pitchFamily="34" charset="0"/>
              </a:rPr>
              <a:t>PRIMER: Spletni vprašalniki (Jezersko – </a:t>
            </a:r>
            <a:r>
              <a:rPr lang="sl-SI" dirty="0" err="1">
                <a:latin typeface="Calibri" pitchFamily="34" charset="0"/>
                <a:cs typeface="Arial" pitchFamily="34" charset="0"/>
              </a:rPr>
              <a:t>mobilnostni</a:t>
            </a:r>
            <a:r>
              <a:rPr lang="sl-SI" dirty="0">
                <a:latin typeface="Calibri" pitchFamily="34" charset="0"/>
                <a:cs typeface="Arial" pitchFamily="34" charset="0"/>
              </a:rPr>
              <a:t> načrt)</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sl-S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sl-SI" sz="16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5" name="Slika 4">
            <a:extLst>
              <a:ext uri="{FF2B5EF4-FFF2-40B4-BE49-F238E27FC236}">
                <a16:creationId xmlns:a16="http://schemas.microsoft.com/office/drawing/2014/main" id="{7E3962AC-3DFE-33A5-304A-AE620297C67C}"/>
              </a:ext>
            </a:extLst>
          </p:cNvPr>
          <p:cNvPicPr>
            <a:picLocks noChangeAspect="1"/>
          </p:cNvPicPr>
          <p:nvPr/>
        </p:nvPicPr>
        <p:blipFill>
          <a:blip r:embed="rId5"/>
          <a:stretch>
            <a:fillRect/>
          </a:stretch>
        </p:blipFill>
        <p:spPr>
          <a:xfrm>
            <a:off x="976919" y="2065020"/>
            <a:ext cx="3415684" cy="4693920"/>
          </a:xfrm>
          <a:prstGeom prst="rect">
            <a:avLst/>
          </a:prstGeom>
        </p:spPr>
      </p:pic>
    </p:spTree>
    <p:extLst>
      <p:ext uri="{BB962C8B-B14F-4D97-AF65-F5344CB8AC3E}">
        <p14:creationId xmlns:p14="http://schemas.microsoft.com/office/powerpoint/2010/main" val="116664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descr="C:\Documents and Settings\Lena\My Documents\Locus word\Locus_znak in logotip_RGB.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2800" y="5140569"/>
            <a:ext cx="1767840" cy="612618"/>
          </a:xfrm>
          <a:prstGeom prst="rect">
            <a:avLst/>
          </a:prstGeom>
          <a:noFill/>
          <a:ln>
            <a:noFill/>
          </a:ln>
        </p:spPr>
      </p:pic>
      <p:sp>
        <p:nvSpPr>
          <p:cNvPr id="7" name="Rectangle 6"/>
          <p:cNvSpPr/>
          <p:nvPr/>
        </p:nvSpPr>
        <p:spPr>
          <a:xfrm>
            <a:off x="1589864" y="5795481"/>
            <a:ext cx="5822031" cy="486352"/>
          </a:xfrm>
          <a:prstGeom prst="rect">
            <a:avLst/>
          </a:prstGeom>
        </p:spPr>
        <p:txBody>
          <a:bodyPr wrap="square">
            <a:spAutoFit/>
          </a:bodyPr>
          <a:lstStyle/>
          <a:p>
            <a:pPr lvl="0" fontAlgn="auto">
              <a:lnSpc>
                <a:spcPct val="150000"/>
              </a:lnSpc>
              <a:spcBef>
                <a:spcPts val="0"/>
              </a:spcBef>
              <a:spcAft>
                <a:spcPts val="0"/>
              </a:spcAft>
            </a:pPr>
            <a:r>
              <a:rPr lang="sl-SI" sz="900" dirty="0">
                <a:solidFill>
                  <a:srgbClr val="000000"/>
                </a:solidFill>
                <a:latin typeface="Calibri"/>
                <a:ea typeface="Times New Roman"/>
                <a:cs typeface="Times New Roman"/>
              </a:rPr>
              <a:t>LOCUS prostorske informacijske rešitve d.o.o.</a:t>
            </a:r>
          </a:p>
          <a:p>
            <a:pPr lvl="0" fontAlgn="auto">
              <a:lnSpc>
                <a:spcPct val="150000"/>
              </a:lnSpc>
              <a:spcBef>
                <a:spcPts val="0"/>
              </a:spcBef>
              <a:spcAft>
                <a:spcPts val="0"/>
              </a:spcAft>
            </a:pPr>
            <a:r>
              <a:rPr lang="sl-SI" sz="900" dirty="0">
                <a:solidFill>
                  <a:srgbClr val="000000"/>
                </a:solidFill>
                <a:latin typeface="Calibri"/>
                <a:ea typeface="Times New Roman"/>
                <a:cs typeface="Times New Roman"/>
              </a:rPr>
              <a:t>Ljubljanska cesta 76 </a:t>
            </a:r>
            <a:r>
              <a:rPr lang="sl-SI" sz="900" b="1" dirty="0">
                <a:solidFill>
                  <a:srgbClr val="7BA4DB"/>
                </a:solidFill>
                <a:latin typeface="Calibri"/>
                <a:ea typeface="Times New Roman"/>
                <a:cs typeface="Times New Roman"/>
              </a:rPr>
              <a:t>I</a:t>
            </a:r>
            <a:r>
              <a:rPr lang="sl-SI" sz="900" dirty="0">
                <a:solidFill>
                  <a:srgbClr val="000000"/>
                </a:solidFill>
                <a:latin typeface="Calibri"/>
                <a:ea typeface="Times New Roman"/>
                <a:cs typeface="Times New Roman"/>
              </a:rPr>
              <a:t> 1230 Domžale</a:t>
            </a:r>
          </a:p>
        </p:txBody>
      </p:sp>
      <p:pic>
        <p:nvPicPr>
          <p:cNvPr id="9" name="Picture 8" descr="Locus_tekstura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3076169"/>
          </a:xfrm>
          <a:prstGeom prst="rect">
            <a:avLst/>
          </a:prstGeom>
          <a:noFill/>
          <a:ln>
            <a:noFill/>
          </a:ln>
        </p:spPr>
      </p:pic>
      <p:sp>
        <p:nvSpPr>
          <p:cNvPr id="8" name="Rectangle 2"/>
          <p:cNvSpPr txBox="1">
            <a:spLocks noChangeArrowheads="1"/>
          </p:cNvSpPr>
          <p:nvPr/>
        </p:nvSpPr>
        <p:spPr bwMode="auto">
          <a:xfrm>
            <a:off x="1570814" y="2812977"/>
            <a:ext cx="6220438" cy="74024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lvl="0" fontAlgn="auto">
              <a:spcBef>
                <a:spcPct val="20000"/>
              </a:spcBef>
              <a:spcAft>
                <a:spcPts val="0"/>
              </a:spcAft>
              <a:defRPr/>
            </a:pPr>
            <a:r>
              <a:rPr lang="sl-SI" sz="2600" dirty="0">
                <a:solidFill>
                  <a:srgbClr val="7BA4DB"/>
                </a:solidFill>
                <a:latin typeface="Calibri" pitchFamily="34" charset="0"/>
                <a:cs typeface="Arial" pitchFamily="34" charset="0"/>
              </a:rPr>
              <a:t>Hvala za pozornost</a:t>
            </a:r>
            <a:endParaRPr kumimoji="0" lang="sl-SI" sz="1600" i="0" u="none" strike="noStrike" kern="1200" cap="none" spc="0" normalizeH="0" baseline="0" noProof="0" dirty="0">
              <a:ln>
                <a:noFill/>
              </a:ln>
              <a:effectLst/>
              <a:uLnTx/>
              <a:uFillTx/>
              <a:latin typeface="Calibri"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5BCF96DF6434187EF516A0E917E00" ma:contentTypeVersion="13" ma:contentTypeDescription="Create a new document." ma:contentTypeScope="" ma:versionID="e9b3672a1d91418620d48eb252e9bfbe">
  <xsd:schema xmlns:xsd="http://www.w3.org/2001/XMLSchema" xmlns:xs="http://www.w3.org/2001/XMLSchema" xmlns:p="http://schemas.microsoft.com/office/2006/metadata/properties" xmlns:ns3="e1372e5f-572a-4bd7-a6d5-7b86ff1bf869" xmlns:ns4="0b686404-88f2-499d-81ba-4267e79fa312" targetNamespace="http://schemas.microsoft.com/office/2006/metadata/properties" ma:root="true" ma:fieldsID="d6d4418c9449aea753c5ed1dc85c4abd" ns3:_="" ns4:_="">
    <xsd:import namespace="e1372e5f-572a-4bd7-a6d5-7b86ff1bf869"/>
    <xsd:import namespace="0b686404-88f2-499d-81ba-4267e79fa3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72e5f-572a-4bd7-a6d5-7b86ff1bf8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686404-88f2-499d-81ba-4267e79fa31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1372e5f-572a-4bd7-a6d5-7b86ff1bf869" xsi:nil="true"/>
  </documentManagement>
</p:properties>
</file>

<file path=customXml/itemProps1.xml><?xml version="1.0" encoding="utf-8"?>
<ds:datastoreItem xmlns:ds="http://schemas.openxmlformats.org/officeDocument/2006/customXml" ds:itemID="{4DD3FBCC-A309-45D2-A042-CF22D494E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372e5f-572a-4bd7-a6d5-7b86ff1bf869"/>
    <ds:schemaRef ds:uri="0b686404-88f2-499d-81ba-4267e79fa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7219E-4B8D-4706-B127-DB8952D1C7BE}">
  <ds:schemaRefs>
    <ds:schemaRef ds:uri="http://schemas.microsoft.com/sharepoint/v3/contenttype/forms"/>
  </ds:schemaRefs>
</ds:datastoreItem>
</file>

<file path=customXml/itemProps3.xml><?xml version="1.0" encoding="utf-8"?>
<ds:datastoreItem xmlns:ds="http://schemas.openxmlformats.org/officeDocument/2006/customXml" ds:itemID="{12282249-78EE-4ABE-882C-67448BAE6A6C}">
  <ds:schemaRefs>
    <ds:schemaRef ds:uri="http://schemas.microsoft.com/office/2006/documentManagement/types"/>
    <ds:schemaRef ds:uri="http://www.w3.org/XML/1998/namespace"/>
    <ds:schemaRef ds:uri="http://purl.org/dc/elements/1.1/"/>
    <ds:schemaRef ds:uri="http://purl.org/dc/terms/"/>
    <ds:schemaRef ds:uri="0b686404-88f2-499d-81ba-4267e79fa312"/>
    <ds:schemaRef ds:uri="http://schemas.openxmlformats.org/package/2006/metadata/core-properties"/>
    <ds:schemaRef ds:uri="http://schemas.microsoft.com/office/infopath/2007/PartnerControls"/>
    <ds:schemaRef ds:uri="e1372e5f-572a-4bd7-a6d5-7b86ff1bf86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37273</TotalTime>
  <Words>1024</Words>
  <Application>Microsoft Office PowerPoint</Application>
  <PresentationFormat>Diaprojekcija na zaslonu (4:3)</PresentationFormat>
  <Paragraphs>78</Paragraphs>
  <Slides>9</Slides>
  <Notes>7</Notes>
  <HiddenSlides>1</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Calibri</vt:lpstr>
      <vt:lpstr>Tahoma</vt:lpstr>
      <vt:lpstr>Wingdings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LOCUS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PREDSTAVITEV AKTI</dc:title>
  <dc:creator>Manca Jug</dc:creator>
  <cp:lastModifiedBy>Nina Ursic</cp:lastModifiedBy>
  <cp:revision>1385</cp:revision>
  <cp:lastPrinted>2023-06-13T08:31:33Z</cp:lastPrinted>
  <dcterms:created xsi:type="dcterms:W3CDTF">2002-09-29T11:51:14Z</dcterms:created>
  <dcterms:modified xsi:type="dcterms:W3CDTF">2023-12-14T12:00:25Z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0x010100FDC5BCF96DF6434187EF516A0E917E00</vt:lpwstr>
  </property>
</Properties>
</file>