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42641-4734-F099-8369-7D6EB5B50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815319-D7A6-1B76-6D9A-9A779EA55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3CBCCD1-2ABC-D856-897E-3C576A05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8784C8-B5E5-C8D8-4BE4-B498E73F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D70F32-A7D6-BDE5-6169-0527FA0C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6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C6949-1F16-DAB7-D363-0FDE094D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5EBBF87-A85B-7C3A-CCAA-7478ED257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A3C109-6B88-D625-42D4-987AFEC1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248412-C874-AD39-D35B-F8A0F88D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3C16E7-BAED-AB66-2465-3996296B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90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35147A1-871A-A4FE-19F2-95C5878AC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15C553C-546F-FC1A-92DB-A71F72AAE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5C6966-5CE3-63EF-CB6A-C233EEB0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AB71A3-2C31-F727-DEFE-68F9C5EC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203A08-CD43-B84A-CED9-5DF2903E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2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B6CFC-E433-D73C-909D-B7B8B180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D199AF-3B02-EB37-7E6A-065C3F84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A95DBD-83D3-B10F-B6C3-AD9B6D9B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194554-4212-C875-23C9-3BC8158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C333BE-EDDB-8157-6F22-DFF0FBE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4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7F620-30BA-412A-2EA9-0E7C2DEF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00C5E4-8D88-DFFD-6916-B682F8B1D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7E23D2-3DC0-2C0B-8752-BE28CAC7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F7980F3-5119-C4D9-36CD-24294E62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595671-82B0-71F8-0CC8-B9E27F60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737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0C4BE-6C15-4048-678E-58E0744D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59DD5FC-9313-99D6-78C9-5303EF327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4C8AA29-65BF-B36D-2162-7370F537A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290ABD-1801-7AB0-F3BF-C38EDBDC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2A1B91E-101F-FFA5-B4AC-BD53B7D6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2AFD46-B385-D028-822D-D84F0D0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41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FB15B-7101-DC22-34B9-28A4562B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A6DEED5-8E7D-9F78-CC58-4C964BEE6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773F8F0-63EA-9BF9-9737-E5971D341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0623268-F4F4-6637-24F3-74D779772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A24CF4B-1BEA-76D4-3D42-A0BF0AC1D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35C8720-3D28-DA9D-EEF5-6EF8F0DE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9F55BAA-E254-4E64-3DDC-E6716D21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2901D61-9AB5-63F7-597C-016CFD94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54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17C405-564E-83FB-8652-D552FE11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1BAFA13-3450-57D7-75D0-512E0926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967FA14-03EE-6C80-CD9D-8ACBFAC0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886B4CC-BF7D-9B41-60F4-C647964F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03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6EDF9A7-BF05-0C05-8D73-81064750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A447221-FE27-1139-BDF5-00AF07C9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B2B7A49-42A3-E825-CCB1-4C11521E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35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2CDAB-17F7-F7D8-BBD1-F4F0A45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E62A5-D0A9-B9D1-AEC6-BCFF597D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4A71E18-C7FD-0906-D170-955A5A167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34C5B1-2FF4-1E2A-7A47-EAD0F269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591EA6-1667-60ED-A843-046D748A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C1CB88-AFC0-5508-0B4A-E16A02B6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3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2E99F-1189-59FC-9A6C-53FA42B7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9085E98-42EC-E5FF-FDDF-EDC2A318F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4C6CF2-BCDA-B0BF-C2FE-A6FBF1A9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69D6BA-023B-A693-CCA6-7DD949FA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6535C2F-D5A4-171C-39E7-8578194F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519FAE0-5710-BED9-55D5-52160DD2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2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55EC320-785A-6DC4-BC9C-12D5CAC9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AB8792-B11A-F1A3-65D5-5D0FA6517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ECF7CD-D01F-E97A-C13F-445B06D64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BD82-D9F8-4F2F-92F2-9F0FE46F1DEA}" type="datetimeFigureOut">
              <a:rPr lang="sl-SI" smtClean="0"/>
              <a:t>25.10.2023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CB11A7A-385B-C130-393A-E16F26FAF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263A791-9C66-0BBA-52A4-56F278F53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BAFF-CC6C-40AB-B98A-FA5C1E03E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4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EDB72-4928-B29D-0CF6-29EC9157B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2727"/>
            <a:ext cx="9144000" cy="2387600"/>
          </a:xfrm>
        </p:spPr>
        <p:txBody>
          <a:bodyPr>
            <a:normAutofit/>
          </a:bodyPr>
          <a:lstStyle/>
          <a:p>
            <a:r>
              <a:rPr lang="sl-SI" sz="3600" b="0" dirty="0">
                <a:solidFill>
                  <a:srgbClr val="C039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URBANISTIČNA ORODJA ZA BIVALNO KAKOVOSTNA PODNEBNO NEVTRALNA MESTA IN NASELJA</a:t>
            </a:r>
            <a:endParaRPr lang="sl-SI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14A8E2-9BAA-5901-FD14-5A44C341C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4650"/>
            <a:ext cx="9144000" cy="396097"/>
          </a:xfrm>
        </p:spPr>
        <p:txBody>
          <a:bodyPr>
            <a:normAutofit lnSpcReduction="10000"/>
          </a:bodyPr>
          <a:lstStyle/>
          <a:p>
            <a:r>
              <a:rPr lang="en-SI" dirty="0"/>
              <a:t>Luka Mladenovič, </a:t>
            </a:r>
            <a:r>
              <a:rPr lang="en-SI" dirty="0" err="1"/>
              <a:t>Urbanistični</a:t>
            </a:r>
            <a:r>
              <a:rPr lang="en-SI" dirty="0"/>
              <a:t> </a:t>
            </a:r>
            <a:r>
              <a:rPr lang="en-SI" dirty="0" err="1"/>
              <a:t>inštitut</a:t>
            </a:r>
            <a:r>
              <a:rPr lang="en-SI" dirty="0"/>
              <a:t> </a:t>
            </a:r>
            <a:r>
              <a:rPr lang="en-SI" dirty="0" err="1"/>
              <a:t>Republike</a:t>
            </a:r>
            <a:r>
              <a:rPr lang="en-SI" dirty="0"/>
              <a:t> </a:t>
            </a:r>
            <a:r>
              <a:rPr lang="en-SI" dirty="0" err="1"/>
              <a:t>Slovenije</a:t>
            </a:r>
            <a:endParaRPr lang="sl-SI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3AB738F-3D42-48A9-908C-67112833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2458" y="5119763"/>
            <a:ext cx="2809875" cy="752475"/>
          </a:xfrm>
          <a:prstGeom prst="rect">
            <a:avLst/>
          </a:prstGeom>
        </p:spPr>
      </p:pic>
      <p:pic>
        <p:nvPicPr>
          <p:cNvPr id="8" name="Slika 7" descr="Slika, ki vsebuje besede besedilo, pisava, grafika, posnetek zaslona&#10;&#10;Opis je samodejno ustvarjen">
            <a:extLst>
              <a:ext uri="{FF2B5EF4-FFF2-40B4-BE49-F238E27FC236}">
                <a16:creationId xmlns:a16="http://schemas.microsoft.com/office/drawing/2014/main" id="{BE1ECB62-AC5D-EE5F-C4C9-316A25164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4840228"/>
            <a:ext cx="896533" cy="11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EF76F2-0DC6-E8B0-0D0A-0B71CBCF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4000" b="1" dirty="0" err="1">
                <a:solidFill>
                  <a:srgbClr val="C0392B"/>
                </a:solidFill>
              </a:rPr>
              <a:t>Izhodišča</a:t>
            </a:r>
            <a:endParaRPr lang="sl-SI" sz="4000" b="1" dirty="0">
              <a:solidFill>
                <a:srgbClr val="C0392B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716307-4320-C351-C61F-9BF0C2AC3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 err="1"/>
              <a:t>Pariški</a:t>
            </a:r>
            <a:r>
              <a:rPr lang="en-SI" dirty="0"/>
              <a:t> </a:t>
            </a:r>
            <a:r>
              <a:rPr lang="en-SI" dirty="0" err="1"/>
              <a:t>podnebni</a:t>
            </a:r>
            <a:r>
              <a:rPr lang="en-SI" dirty="0"/>
              <a:t> </a:t>
            </a:r>
            <a:r>
              <a:rPr lang="en-SI" dirty="0" err="1"/>
              <a:t>sporazum</a:t>
            </a:r>
            <a:r>
              <a:rPr lang="en-SI" dirty="0"/>
              <a:t> </a:t>
            </a:r>
          </a:p>
          <a:p>
            <a:r>
              <a:rPr lang="en-SI" dirty="0" err="1"/>
              <a:t>Misija</a:t>
            </a:r>
            <a:r>
              <a:rPr lang="en-SI" dirty="0"/>
              <a:t> </a:t>
            </a:r>
            <a:r>
              <a:rPr lang="en-SI" dirty="0" err="1"/>
              <a:t>Ogljično</a:t>
            </a:r>
            <a:r>
              <a:rPr lang="en-SI" dirty="0"/>
              <a:t> </a:t>
            </a:r>
            <a:r>
              <a:rPr lang="en-SI" dirty="0" err="1"/>
              <a:t>nevtralna</a:t>
            </a:r>
            <a:r>
              <a:rPr lang="en-SI" dirty="0"/>
              <a:t> </a:t>
            </a:r>
            <a:r>
              <a:rPr lang="en-SI" dirty="0" err="1"/>
              <a:t>pametna</a:t>
            </a:r>
            <a:r>
              <a:rPr lang="en-SI" dirty="0"/>
              <a:t> </a:t>
            </a:r>
            <a:r>
              <a:rPr lang="en-SI" dirty="0" err="1"/>
              <a:t>mesta</a:t>
            </a:r>
            <a:endParaRPr lang="en-SI" dirty="0"/>
          </a:p>
          <a:p>
            <a:r>
              <a:rPr lang="en-SI" dirty="0" err="1"/>
              <a:t>Promet</a:t>
            </a:r>
            <a:r>
              <a:rPr lang="en-SI" dirty="0"/>
              <a:t> </a:t>
            </a:r>
            <a:r>
              <a:rPr lang="en-SI" dirty="0" err="1"/>
              <a:t>eden</a:t>
            </a:r>
            <a:r>
              <a:rPr lang="en-SI" dirty="0"/>
              <a:t> </a:t>
            </a:r>
            <a:r>
              <a:rPr lang="en-SI" dirty="0" err="1"/>
              <a:t>ključnih</a:t>
            </a:r>
            <a:r>
              <a:rPr lang="en-SI" dirty="0"/>
              <a:t> </a:t>
            </a:r>
            <a:r>
              <a:rPr lang="en-SI" dirty="0" err="1"/>
              <a:t>virov</a:t>
            </a:r>
            <a:r>
              <a:rPr lang="en-SI" dirty="0"/>
              <a:t> </a:t>
            </a:r>
            <a:r>
              <a:rPr lang="en-SI" dirty="0" err="1"/>
              <a:t>emisij</a:t>
            </a:r>
            <a:r>
              <a:rPr lang="en-SI" dirty="0"/>
              <a:t> CO2</a:t>
            </a:r>
          </a:p>
          <a:p>
            <a:r>
              <a:rPr lang="en-SI" dirty="0" err="1"/>
              <a:t>Trendi</a:t>
            </a:r>
            <a:r>
              <a:rPr lang="en-SI" dirty="0"/>
              <a:t> ne </a:t>
            </a:r>
            <a:r>
              <a:rPr lang="en-SI" dirty="0" err="1"/>
              <a:t>vodijo</a:t>
            </a:r>
            <a:r>
              <a:rPr lang="en-SI" dirty="0"/>
              <a:t> k </a:t>
            </a:r>
            <a:r>
              <a:rPr lang="en-SI" dirty="0" err="1"/>
              <a:t>zastavljenim</a:t>
            </a:r>
            <a:r>
              <a:rPr lang="en-SI" dirty="0"/>
              <a:t> </a:t>
            </a:r>
            <a:r>
              <a:rPr lang="en-SI" dirty="0" err="1"/>
              <a:t>ciljem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r>
              <a:rPr lang="en-SI" dirty="0" err="1"/>
              <a:t>Mislimo</a:t>
            </a:r>
            <a:r>
              <a:rPr lang="en-SI" dirty="0"/>
              <a:t> </a:t>
            </a:r>
            <a:r>
              <a:rPr lang="en-SI" dirty="0" err="1"/>
              <a:t>resno</a:t>
            </a:r>
            <a:r>
              <a:rPr lang="en-SI" dirty="0"/>
              <a:t>?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FF9382-ADBF-BF5D-CC91-6DD5A7E9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25" y="551710"/>
            <a:ext cx="4692862" cy="562525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6583593-0902-72DC-3700-DA62F0A24AAA}"/>
              </a:ext>
            </a:extLst>
          </p:cNvPr>
          <p:cNvSpPr txBox="1"/>
          <p:nvPr/>
        </p:nvSpPr>
        <p:spPr>
          <a:xfrm>
            <a:off x="7243210" y="6230049"/>
            <a:ext cx="4593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Vir: </a:t>
            </a:r>
            <a:r>
              <a:rPr lang="en-GB" sz="1100" dirty="0" err="1"/>
              <a:t>Računsko</a:t>
            </a:r>
            <a:r>
              <a:rPr lang="en-GB" sz="1100" dirty="0"/>
              <a:t> </a:t>
            </a:r>
            <a:r>
              <a:rPr lang="en-GB" sz="1100" dirty="0" err="1"/>
              <a:t>sodišče</a:t>
            </a:r>
            <a:r>
              <a:rPr lang="en-GB" sz="1100" dirty="0"/>
              <a:t> (2021) </a:t>
            </a:r>
            <a:r>
              <a:rPr lang="en-GB" sz="1100" dirty="0" err="1"/>
              <a:t>Revizijsko</a:t>
            </a:r>
            <a:r>
              <a:rPr lang="en-GB" sz="1100" dirty="0"/>
              <a:t> </a:t>
            </a:r>
            <a:r>
              <a:rPr lang="en-GB" sz="1100" dirty="0" err="1"/>
              <a:t>poročilo</a:t>
            </a:r>
            <a:r>
              <a:rPr lang="en-GB" sz="1100" dirty="0"/>
              <a:t>: </a:t>
            </a:r>
            <a:r>
              <a:rPr lang="en-GB" sz="1100" dirty="0" err="1"/>
              <a:t>Uspešnost</a:t>
            </a:r>
            <a:r>
              <a:rPr lang="en-GB" sz="1100" dirty="0"/>
              <a:t> </a:t>
            </a:r>
            <a:r>
              <a:rPr lang="en-GB" sz="1100" dirty="0" err="1"/>
              <a:t>doseganja</a:t>
            </a:r>
            <a:r>
              <a:rPr lang="en-GB" sz="1100" dirty="0"/>
              <a:t> </a:t>
            </a:r>
            <a:r>
              <a:rPr lang="en-GB" sz="1100" dirty="0" err="1"/>
              <a:t>ciljev</a:t>
            </a:r>
            <a:r>
              <a:rPr lang="en-GB" sz="1100" dirty="0"/>
              <a:t> 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področju</a:t>
            </a:r>
            <a:r>
              <a:rPr lang="en-GB" sz="1100" dirty="0"/>
              <a:t> </a:t>
            </a:r>
            <a:r>
              <a:rPr lang="en-GB" sz="1100" dirty="0" err="1"/>
              <a:t>zmanjševanja</a:t>
            </a:r>
            <a:r>
              <a:rPr lang="en-GB" sz="1100" dirty="0"/>
              <a:t> </a:t>
            </a:r>
            <a:r>
              <a:rPr lang="en-GB" sz="1100" dirty="0" err="1"/>
              <a:t>izpustov</a:t>
            </a:r>
            <a:r>
              <a:rPr lang="en-GB" sz="1100" dirty="0"/>
              <a:t> </a:t>
            </a:r>
            <a:r>
              <a:rPr lang="en-GB" sz="1100" dirty="0" err="1"/>
              <a:t>toplogrednih</a:t>
            </a:r>
            <a:r>
              <a:rPr lang="en-GB" sz="1100" dirty="0"/>
              <a:t> </a:t>
            </a:r>
            <a:r>
              <a:rPr lang="en-GB" sz="1100" dirty="0" err="1"/>
              <a:t>plinov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220234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EF76F2-0DC6-E8B0-0D0A-0B71CBCF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4000" b="1" dirty="0" err="1">
                <a:solidFill>
                  <a:srgbClr val="C0392B"/>
                </a:solidFill>
              </a:rPr>
              <a:t>Izhodišča</a:t>
            </a:r>
            <a:endParaRPr lang="sl-SI" sz="4000" b="1" dirty="0">
              <a:solidFill>
                <a:srgbClr val="C0392B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716307-4320-C351-C61F-9BF0C2AC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070"/>
            <a:ext cx="10515600" cy="4351338"/>
          </a:xfrm>
        </p:spPr>
        <p:txBody>
          <a:bodyPr/>
          <a:lstStyle/>
          <a:p>
            <a:r>
              <a:rPr lang="en-SI" dirty="0" err="1"/>
              <a:t>Emisije</a:t>
            </a:r>
            <a:r>
              <a:rPr lang="en-SI" dirty="0"/>
              <a:t> </a:t>
            </a:r>
            <a:r>
              <a:rPr lang="en-SI" dirty="0" err="1"/>
              <a:t>iz</a:t>
            </a:r>
            <a:r>
              <a:rPr lang="en-SI" dirty="0"/>
              <a:t> </a:t>
            </a:r>
            <a:r>
              <a:rPr lang="en-SI" dirty="0" err="1"/>
              <a:t>prometa</a:t>
            </a:r>
            <a:r>
              <a:rPr lang="en-SI" dirty="0"/>
              <a:t>:</a:t>
            </a:r>
          </a:p>
          <a:p>
            <a:pPr marL="457200" lvl="1" indent="0">
              <a:buNone/>
            </a:pPr>
            <a:r>
              <a:rPr lang="en-SI" dirty="0" err="1"/>
              <a:t>Delež</a:t>
            </a:r>
            <a:r>
              <a:rPr lang="en-SI" dirty="0"/>
              <a:t> </a:t>
            </a:r>
            <a:r>
              <a:rPr lang="en-SI" dirty="0" err="1"/>
              <a:t>dnevnih</a:t>
            </a:r>
            <a:r>
              <a:rPr lang="en-SI" dirty="0"/>
              <a:t> </a:t>
            </a:r>
            <a:r>
              <a:rPr lang="en-SI" dirty="0" err="1"/>
              <a:t>poti</a:t>
            </a:r>
            <a:r>
              <a:rPr lang="en-SI" dirty="0"/>
              <a:t> z </a:t>
            </a:r>
            <a:r>
              <a:rPr lang="en-SI" dirty="0" err="1"/>
              <a:t>avtomobilom</a:t>
            </a:r>
            <a:r>
              <a:rPr lang="en-SI" dirty="0"/>
              <a:t>, ki so </a:t>
            </a:r>
            <a:r>
              <a:rPr lang="it-IT" dirty="0" err="1"/>
              <a:t>daljš</a:t>
            </a:r>
            <a:r>
              <a:rPr lang="en-SI" dirty="0"/>
              <a:t>e</a:t>
            </a:r>
            <a:r>
              <a:rPr lang="it-IT" dirty="0"/>
              <a:t> od 50 km</a:t>
            </a:r>
            <a:r>
              <a:rPr lang="en-SI" dirty="0"/>
              <a:t> je </a:t>
            </a:r>
            <a:r>
              <a:rPr lang="it-IT" dirty="0"/>
              <a:t>4%</a:t>
            </a:r>
            <a:r>
              <a:rPr lang="en-SI" dirty="0"/>
              <a:t>. </a:t>
            </a:r>
          </a:p>
          <a:p>
            <a:pPr marL="457200" lvl="1" indent="0">
              <a:buNone/>
            </a:pPr>
            <a:r>
              <a:rPr lang="en-SI" dirty="0" err="1"/>
              <a:t>Te</a:t>
            </a:r>
            <a:r>
              <a:rPr lang="en-SI" dirty="0"/>
              <a:t> </a:t>
            </a:r>
            <a:r>
              <a:rPr lang="en-SI" dirty="0" err="1"/>
              <a:t>poti</a:t>
            </a:r>
            <a:r>
              <a:rPr lang="en-SI" dirty="0"/>
              <a:t> </a:t>
            </a:r>
            <a:r>
              <a:rPr lang="it-IT" dirty="0" err="1"/>
              <a:t>prispevajo</a:t>
            </a:r>
            <a:r>
              <a:rPr lang="it-IT" dirty="0"/>
              <a:t> 27%</a:t>
            </a:r>
            <a:r>
              <a:rPr lang="en-SI" dirty="0"/>
              <a:t> </a:t>
            </a:r>
            <a:r>
              <a:rPr lang="en-SI" dirty="0" err="1"/>
              <a:t>vseh</a:t>
            </a:r>
            <a:r>
              <a:rPr lang="en-SI" dirty="0"/>
              <a:t> </a:t>
            </a:r>
            <a:r>
              <a:rPr lang="en-SI" dirty="0" err="1"/>
              <a:t>emisij</a:t>
            </a:r>
            <a:r>
              <a:rPr lang="en-SI" dirty="0"/>
              <a:t> </a:t>
            </a:r>
            <a:r>
              <a:rPr lang="en-SI" dirty="0" err="1"/>
              <a:t>osebnih</a:t>
            </a:r>
            <a:r>
              <a:rPr lang="en-SI" dirty="0"/>
              <a:t> </a:t>
            </a:r>
            <a:r>
              <a:rPr lang="en-SI" dirty="0" err="1"/>
              <a:t>vozil</a:t>
            </a:r>
            <a:r>
              <a:rPr lang="en-SI" dirty="0"/>
              <a:t>.</a:t>
            </a:r>
          </a:p>
          <a:p>
            <a:pPr marL="457200" lvl="1" indent="0">
              <a:buNone/>
            </a:pPr>
            <a:r>
              <a:rPr lang="en-SI" dirty="0" err="1"/>
              <a:t>vir</a:t>
            </a:r>
            <a:r>
              <a:rPr lang="en-SI" dirty="0"/>
              <a:t>: PNZ, 2023</a:t>
            </a:r>
          </a:p>
          <a:p>
            <a:pPr marL="457200" lvl="1" indent="0">
              <a:buNone/>
            </a:pPr>
            <a:endParaRPr lang="en-SI" dirty="0"/>
          </a:p>
          <a:p>
            <a:r>
              <a:rPr lang="en-SI" dirty="0" err="1"/>
              <a:t>Upravljanje</a:t>
            </a:r>
            <a:r>
              <a:rPr lang="en-SI" dirty="0"/>
              <a:t> </a:t>
            </a:r>
            <a:r>
              <a:rPr lang="en-SI" dirty="0" err="1"/>
              <a:t>parkiranja</a:t>
            </a:r>
            <a:r>
              <a:rPr lang="en-SI" dirty="0"/>
              <a:t> v </a:t>
            </a:r>
            <a:r>
              <a:rPr lang="en-SI" dirty="0" err="1"/>
              <a:t>mestih</a:t>
            </a:r>
            <a:r>
              <a:rPr lang="en-SI" dirty="0"/>
              <a:t>:</a:t>
            </a:r>
          </a:p>
          <a:p>
            <a:pPr marL="457200" lvl="1" indent="0">
              <a:buNone/>
            </a:pPr>
            <a:r>
              <a:rPr lang="sl-SI" dirty="0"/>
              <a:t>80 % zaposleni brezplačno parkira na parkirnih mestih, ki jih zagotavlja zaposlovalec, še 9 % jih brezplačno parkira na drugih površinah. </a:t>
            </a:r>
            <a:endParaRPr lang="en-SI" dirty="0"/>
          </a:p>
          <a:p>
            <a:pPr marL="457200" lvl="1" indent="0">
              <a:buNone/>
            </a:pPr>
            <a:r>
              <a:rPr lang="sl-SI" dirty="0"/>
              <a:t>P</a:t>
            </a:r>
            <a:r>
              <a:rPr lang="en-SI" dirty="0" err="1"/>
              <a:t>arkiranje</a:t>
            </a:r>
            <a:r>
              <a:rPr lang="en-SI" dirty="0"/>
              <a:t> p</a:t>
            </a:r>
            <a:r>
              <a:rPr lang="sl-SI" dirty="0" err="1"/>
              <a:t>lačuje</a:t>
            </a:r>
            <a:r>
              <a:rPr lang="sl-SI" dirty="0"/>
              <a:t> samo 8 % zaposlenih. </a:t>
            </a:r>
            <a:endParaRPr lang="en-SI" dirty="0"/>
          </a:p>
          <a:p>
            <a:pPr marL="457200" lvl="1" indent="0">
              <a:buNone/>
            </a:pPr>
            <a:r>
              <a:rPr lang="en-SI" dirty="0" err="1"/>
              <a:t>vir</a:t>
            </a:r>
            <a:r>
              <a:rPr lang="en-SI" dirty="0"/>
              <a:t>: SURS, 2021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66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D81EA-7165-A329-A202-968B7B6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sz="4000" b="1" dirty="0" err="1">
                <a:solidFill>
                  <a:srgbClr val="C0392B"/>
                </a:solidFill>
              </a:rPr>
              <a:t>Kako</a:t>
            </a:r>
            <a:r>
              <a:rPr lang="en-SI" dirty="0"/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jih</a:t>
            </a:r>
            <a:r>
              <a:rPr lang="en-SI" sz="4000" b="1" dirty="0">
                <a:solidFill>
                  <a:srgbClr val="C0392B"/>
                </a:solidFill>
              </a:rPr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nasloviti</a:t>
            </a:r>
            <a:r>
              <a:rPr lang="en-SI" sz="4000" b="1" dirty="0">
                <a:solidFill>
                  <a:srgbClr val="C0392B"/>
                </a:solidFill>
              </a:rPr>
              <a:t>?</a:t>
            </a:r>
            <a:endParaRPr lang="sl-SI" sz="4000" b="1" dirty="0">
              <a:solidFill>
                <a:srgbClr val="C0392B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048683-9A91-162B-DC01-AB9959D2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846"/>
            <a:ext cx="10515600" cy="4720218"/>
          </a:xfrm>
        </p:spPr>
        <p:txBody>
          <a:bodyPr>
            <a:normAutofit lnSpcReduction="10000"/>
          </a:bodyPr>
          <a:lstStyle/>
          <a:p>
            <a:r>
              <a:rPr lang="en-SI" dirty="0" err="1"/>
              <a:t>Bolj</a:t>
            </a:r>
            <a:r>
              <a:rPr lang="en-SI" dirty="0"/>
              <a:t> </a:t>
            </a:r>
            <a:r>
              <a:rPr lang="en-SI" dirty="0" err="1"/>
              <a:t>učinkovito</a:t>
            </a:r>
            <a:r>
              <a:rPr lang="en-SI" dirty="0"/>
              <a:t> </a:t>
            </a:r>
            <a:r>
              <a:rPr lang="en-SI" dirty="0" err="1"/>
              <a:t>povezovanje</a:t>
            </a:r>
            <a:r>
              <a:rPr lang="en-SI" dirty="0"/>
              <a:t> </a:t>
            </a:r>
            <a:r>
              <a:rPr lang="en-SI" dirty="0" err="1"/>
              <a:t>prometnega</a:t>
            </a:r>
            <a:r>
              <a:rPr lang="en-SI" dirty="0"/>
              <a:t> in </a:t>
            </a:r>
            <a:r>
              <a:rPr lang="en-SI" dirty="0" err="1"/>
              <a:t>prostorskega</a:t>
            </a:r>
            <a:r>
              <a:rPr lang="en-SI" dirty="0"/>
              <a:t> </a:t>
            </a:r>
            <a:r>
              <a:rPr lang="en-SI" dirty="0" err="1"/>
              <a:t>načrtovanja</a:t>
            </a:r>
            <a:endParaRPr lang="en-SI" dirty="0"/>
          </a:p>
          <a:p>
            <a:r>
              <a:rPr lang="en-SI" dirty="0" err="1"/>
              <a:t>Boljša</a:t>
            </a:r>
            <a:r>
              <a:rPr lang="en-SI" dirty="0"/>
              <a:t> </a:t>
            </a:r>
            <a:r>
              <a:rPr lang="en-SI" dirty="0" err="1"/>
              <a:t>dostopnost</a:t>
            </a:r>
            <a:r>
              <a:rPr lang="en-SI" dirty="0"/>
              <a:t> - </a:t>
            </a:r>
            <a:r>
              <a:rPr lang="en-SI" dirty="0" err="1"/>
              <a:t>manj</a:t>
            </a:r>
            <a:r>
              <a:rPr lang="en-SI" dirty="0"/>
              <a:t> in </a:t>
            </a:r>
            <a:r>
              <a:rPr lang="en-SI" dirty="0" err="1"/>
              <a:t>krajša</a:t>
            </a:r>
            <a:r>
              <a:rPr lang="en-SI" dirty="0"/>
              <a:t> </a:t>
            </a:r>
            <a:r>
              <a:rPr lang="en-SI" dirty="0" err="1"/>
              <a:t>dnevna</a:t>
            </a:r>
            <a:r>
              <a:rPr lang="en-SI" dirty="0"/>
              <a:t> </a:t>
            </a:r>
            <a:r>
              <a:rPr lang="en-SI" dirty="0" err="1"/>
              <a:t>mobilnost</a:t>
            </a:r>
            <a:endParaRPr lang="en-SI" dirty="0"/>
          </a:p>
          <a:p>
            <a:r>
              <a:rPr lang="en-SI" dirty="0" err="1"/>
              <a:t>Načrtovanje</a:t>
            </a:r>
            <a:r>
              <a:rPr lang="en-SI" dirty="0"/>
              <a:t> / </a:t>
            </a:r>
            <a:r>
              <a:rPr lang="en-SI" dirty="0" err="1"/>
              <a:t>upravljanje</a:t>
            </a:r>
            <a:r>
              <a:rPr lang="en-SI" dirty="0"/>
              <a:t> </a:t>
            </a:r>
            <a:r>
              <a:rPr lang="en-SI" dirty="0" err="1"/>
              <a:t>mest</a:t>
            </a:r>
            <a:r>
              <a:rPr lang="en-SI" dirty="0"/>
              <a:t>:</a:t>
            </a:r>
          </a:p>
          <a:p>
            <a:pPr lvl="1"/>
            <a:r>
              <a:rPr lang="en-SI" dirty="0" err="1"/>
              <a:t>Pogoji</a:t>
            </a:r>
            <a:r>
              <a:rPr lang="en-SI" dirty="0"/>
              <a:t> za </a:t>
            </a:r>
            <a:r>
              <a:rPr lang="en-SI" dirty="0" err="1"/>
              <a:t>hojo</a:t>
            </a:r>
            <a:r>
              <a:rPr lang="en-SI" dirty="0"/>
              <a:t> in </a:t>
            </a:r>
            <a:r>
              <a:rPr lang="en-SI" dirty="0" err="1"/>
              <a:t>kolesarjenje</a:t>
            </a:r>
            <a:r>
              <a:rPr lang="en-SI" dirty="0"/>
              <a:t> (ne le v </a:t>
            </a:r>
            <a:r>
              <a:rPr lang="en-SI" dirty="0" err="1"/>
              <a:t>mestnem</a:t>
            </a:r>
            <a:r>
              <a:rPr lang="en-SI" dirty="0"/>
              <a:t> </a:t>
            </a:r>
            <a:r>
              <a:rPr lang="en-SI" dirty="0" err="1"/>
              <a:t>središču</a:t>
            </a:r>
            <a:r>
              <a:rPr lang="en-SI" dirty="0"/>
              <a:t>)</a:t>
            </a:r>
          </a:p>
          <a:p>
            <a:pPr lvl="1"/>
            <a:r>
              <a:rPr lang="en-SI" dirty="0" err="1"/>
              <a:t>Dostopnost</a:t>
            </a:r>
            <a:r>
              <a:rPr lang="en-SI" dirty="0"/>
              <a:t> z JPP </a:t>
            </a:r>
            <a:r>
              <a:rPr lang="en-SI" dirty="0" err="1"/>
              <a:t>kot</a:t>
            </a:r>
            <a:r>
              <a:rPr lang="en-SI" dirty="0"/>
              <a:t> </a:t>
            </a:r>
            <a:r>
              <a:rPr lang="en-SI" dirty="0" err="1"/>
              <a:t>ključen</a:t>
            </a:r>
            <a:r>
              <a:rPr lang="en-SI" dirty="0"/>
              <a:t> element </a:t>
            </a:r>
            <a:r>
              <a:rPr lang="en-SI" dirty="0" err="1"/>
              <a:t>načrtovanja</a:t>
            </a:r>
            <a:endParaRPr lang="en-SI" dirty="0"/>
          </a:p>
          <a:p>
            <a:pPr lvl="1"/>
            <a:r>
              <a:rPr lang="en-SI" dirty="0" err="1"/>
              <a:t>Stanovanjska</a:t>
            </a:r>
            <a:r>
              <a:rPr lang="en-SI" dirty="0"/>
              <a:t> </a:t>
            </a:r>
            <a:r>
              <a:rPr lang="en-SI" dirty="0" err="1"/>
              <a:t>politika</a:t>
            </a:r>
            <a:endParaRPr lang="en-SI" dirty="0"/>
          </a:p>
          <a:p>
            <a:pPr lvl="1"/>
            <a:r>
              <a:rPr lang="en-SI" dirty="0" err="1"/>
              <a:t>Dosledno</a:t>
            </a:r>
            <a:r>
              <a:rPr lang="en-SI" dirty="0"/>
              <a:t> </a:t>
            </a:r>
            <a:r>
              <a:rPr lang="en-SI" dirty="0" err="1"/>
              <a:t>lokalno</a:t>
            </a:r>
            <a:r>
              <a:rPr lang="en-SI" dirty="0"/>
              <a:t> </a:t>
            </a:r>
            <a:r>
              <a:rPr lang="en-SI" dirty="0" err="1"/>
              <a:t>opremljanje</a:t>
            </a:r>
            <a:r>
              <a:rPr lang="en-SI" dirty="0"/>
              <a:t> s </a:t>
            </a:r>
            <a:r>
              <a:rPr lang="en-SI" dirty="0" err="1"/>
              <a:t>podpornimi</a:t>
            </a:r>
            <a:r>
              <a:rPr lang="en-SI" dirty="0"/>
              <a:t> </a:t>
            </a:r>
            <a:r>
              <a:rPr lang="en-SI" dirty="0" err="1"/>
              <a:t>programi</a:t>
            </a:r>
            <a:endParaRPr lang="en-SI" dirty="0"/>
          </a:p>
          <a:p>
            <a:pPr lvl="1"/>
            <a:r>
              <a:rPr lang="en-SI" dirty="0" err="1"/>
              <a:t>Priložnosti</a:t>
            </a:r>
            <a:r>
              <a:rPr lang="en-SI" dirty="0"/>
              <a:t> </a:t>
            </a:r>
            <a:r>
              <a:rPr lang="en-SI" dirty="0" err="1"/>
              <a:t>digitalizacije</a:t>
            </a:r>
            <a:r>
              <a:rPr lang="en-SI" dirty="0"/>
              <a:t> za </a:t>
            </a:r>
            <a:r>
              <a:rPr lang="en-SI" dirty="0" err="1"/>
              <a:t>delo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domu</a:t>
            </a:r>
            <a:r>
              <a:rPr lang="en-SI" dirty="0"/>
              <a:t> /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daljavo</a:t>
            </a:r>
            <a:endParaRPr lang="en-SI" dirty="0"/>
          </a:p>
          <a:p>
            <a:pPr lvl="1"/>
            <a:r>
              <a:rPr lang="en-SI" dirty="0" err="1"/>
              <a:t>Priložnosti</a:t>
            </a:r>
            <a:r>
              <a:rPr lang="en-SI" dirty="0"/>
              <a:t> RPP in RCPS</a:t>
            </a:r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dirty="0"/>
              <a:t>So </a:t>
            </a:r>
            <a:r>
              <a:rPr lang="en-SI" dirty="0" err="1"/>
              <a:t>prostorski</a:t>
            </a:r>
            <a:r>
              <a:rPr lang="en-SI" dirty="0"/>
              <a:t> </a:t>
            </a:r>
            <a:r>
              <a:rPr lang="en-SI" dirty="0" err="1"/>
              <a:t>akti</a:t>
            </a:r>
            <a:r>
              <a:rPr lang="en-SI" dirty="0"/>
              <a:t> </a:t>
            </a:r>
            <a:r>
              <a:rPr lang="en-SI" dirty="0" err="1"/>
              <a:t>občine</a:t>
            </a:r>
            <a:r>
              <a:rPr lang="en-SI" dirty="0"/>
              <a:t> </a:t>
            </a:r>
            <a:r>
              <a:rPr lang="en-SI" dirty="0" err="1"/>
              <a:t>sploh</a:t>
            </a:r>
            <a:r>
              <a:rPr lang="en-SI" dirty="0"/>
              <a:t> </a:t>
            </a:r>
            <a:r>
              <a:rPr lang="en-SI" dirty="0" err="1"/>
              <a:t>primerno</a:t>
            </a:r>
            <a:r>
              <a:rPr lang="en-SI" dirty="0"/>
              <a:t>/</a:t>
            </a:r>
            <a:r>
              <a:rPr lang="en-SI" dirty="0" err="1"/>
              <a:t>zadostno</a:t>
            </a:r>
            <a:r>
              <a:rPr lang="en-SI" dirty="0"/>
              <a:t> </a:t>
            </a:r>
            <a:r>
              <a:rPr lang="en-SI" dirty="0" err="1"/>
              <a:t>orodje</a:t>
            </a:r>
            <a:r>
              <a:rPr lang="en-SI" dirty="0"/>
              <a:t>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4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risanje, oblikovanje&#10;&#10;Opis je samodejno ustvarjen">
            <a:extLst>
              <a:ext uri="{FF2B5EF4-FFF2-40B4-BE49-F238E27FC236}">
                <a16:creationId xmlns:a16="http://schemas.microsoft.com/office/drawing/2014/main" id="{3F14FE79-4305-67B8-1E34-3EED6A5E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10567" r="9005" b="7161"/>
          <a:stretch/>
        </p:blipFill>
        <p:spPr>
          <a:xfrm>
            <a:off x="4033169" y="1071405"/>
            <a:ext cx="7015306" cy="521297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A5D81EA-7165-A329-A202-968B7B6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sz="4000" b="1" dirty="0" err="1">
                <a:solidFill>
                  <a:srgbClr val="C0392B"/>
                </a:solidFill>
              </a:rPr>
              <a:t>Kako</a:t>
            </a:r>
            <a:r>
              <a:rPr lang="en-SI" dirty="0"/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jih</a:t>
            </a:r>
            <a:r>
              <a:rPr lang="en-SI" sz="4000" b="1" dirty="0">
                <a:solidFill>
                  <a:srgbClr val="C0392B"/>
                </a:solidFill>
              </a:rPr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nasloviti</a:t>
            </a:r>
            <a:r>
              <a:rPr lang="en-SI" sz="4000" b="1" dirty="0">
                <a:solidFill>
                  <a:srgbClr val="C0392B"/>
                </a:solidFill>
              </a:rPr>
              <a:t>?</a:t>
            </a:r>
            <a:endParaRPr lang="sl-SI" sz="4000" b="1" dirty="0">
              <a:solidFill>
                <a:srgbClr val="C0392B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39AD9C-99D7-5750-7416-1E4525D6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8" y="1504183"/>
            <a:ext cx="1829381" cy="2585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AFCA614-F736-7D13-36BC-C18F5C162D47}"/>
              </a:ext>
            </a:extLst>
          </p:cNvPr>
          <p:cNvSpPr txBox="1"/>
          <p:nvPr/>
        </p:nvSpPr>
        <p:spPr>
          <a:xfrm>
            <a:off x="4144754" y="6180299"/>
            <a:ext cx="7015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Dostopnost osnovne oskrbe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prebivalcev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peš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kolesom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001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D81EA-7165-A329-A202-968B7B69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sz="4000" b="1" dirty="0" err="1">
                <a:solidFill>
                  <a:srgbClr val="C0392B"/>
                </a:solidFill>
              </a:rPr>
              <a:t>Kako</a:t>
            </a:r>
            <a:r>
              <a:rPr lang="en-SI" dirty="0"/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jih</a:t>
            </a:r>
            <a:r>
              <a:rPr lang="en-SI" sz="4000" b="1" dirty="0">
                <a:solidFill>
                  <a:srgbClr val="C0392B"/>
                </a:solidFill>
              </a:rPr>
              <a:t> </a:t>
            </a:r>
            <a:r>
              <a:rPr lang="en-SI" sz="4000" b="1" dirty="0" err="1">
                <a:solidFill>
                  <a:srgbClr val="C0392B"/>
                </a:solidFill>
              </a:rPr>
              <a:t>nasloviti</a:t>
            </a:r>
            <a:r>
              <a:rPr lang="en-SI" sz="4000" b="1" dirty="0">
                <a:solidFill>
                  <a:srgbClr val="C0392B"/>
                </a:solidFill>
              </a:rPr>
              <a:t>?</a:t>
            </a:r>
            <a:endParaRPr lang="sl-SI" sz="4000" b="1" dirty="0">
              <a:solidFill>
                <a:srgbClr val="C0392B"/>
              </a:solidFill>
            </a:endParaRPr>
          </a:p>
        </p:txBody>
      </p:sp>
      <p:pic>
        <p:nvPicPr>
          <p:cNvPr id="5" name="Slika 4" descr="Slika, ki vsebuje besede risanje, skica, diagram, krog&#10;&#10;Opis je samodejno ustvarjen">
            <a:extLst>
              <a:ext uri="{FF2B5EF4-FFF2-40B4-BE49-F238E27FC236}">
                <a16:creationId xmlns:a16="http://schemas.microsoft.com/office/drawing/2014/main" id="{1BC59C84-DE09-51DF-DEFB-B50F327FB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17284" r="11240" b="7457"/>
          <a:stretch/>
        </p:blipFill>
        <p:spPr>
          <a:xfrm>
            <a:off x="1014305" y="1401430"/>
            <a:ext cx="6007947" cy="4177059"/>
          </a:xfrm>
          <a:prstGeom prst="rect">
            <a:avLst/>
          </a:prstGeom>
        </p:spPr>
      </p:pic>
      <p:pic>
        <p:nvPicPr>
          <p:cNvPr id="9" name="Slika 8" descr="Slika, ki vsebuje besede krog, risanje, skica, ilustracija&#10;&#10;Opis je samodejno ustvarjen">
            <a:extLst>
              <a:ext uri="{FF2B5EF4-FFF2-40B4-BE49-F238E27FC236}">
                <a16:creationId xmlns:a16="http://schemas.microsoft.com/office/drawing/2014/main" id="{994F4D46-1032-2871-4005-E054D566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9779" r="9793" b="8740"/>
          <a:stretch/>
        </p:blipFill>
        <p:spPr>
          <a:xfrm>
            <a:off x="7198357" y="1335339"/>
            <a:ext cx="4520202" cy="2966720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8D0F286-1BB6-CF16-F022-0D6C03CDB2A1}"/>
              </a:ext>
            </a:extLst>
          </p:cNvPr>
          <p:cNvSpPr txBox="1"/>
          <p:nvPr/>
        </p:nvSpPr>
        <p:spPr>
          <a:xfrm>
            <a:off x="1078183" y="5774699"/>
            <a:ext cx="6268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vezovanje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urbanega razvoja </a:t>
            </a:r>
            <a:r>
              <a:rPr lang="en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dostopnost</a:t>
            </a:r>
            <a:r>
              <a:rPr lang="en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javnim prevozom</a:t>
            </a: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FA45818-EA32-0288-51FD-A1DFB5BBDDAC}"/>
              </a:ext>
            </a:extLst>
          </p:cNvPr>
          <p:cNvSpPr txBox="1"/>
          <p:nvPr/>
        </p:nvSpPr>
        <p:spPr>
          <a:xfrm>
            <a:off x="7346730" y="4498269"/>
            <a:ext cx="3893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Krepitev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lokalnih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središč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prestopnih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točkah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javnega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33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F3841-8CE3-1E10-A157-599B54ED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sz="4000" b="1" dirty="0" err="1">
                <a:solidFill>
                  <a:srgbClr val="C0392B"/>
                </a:solidFill>
              </a:rPr>
              <a:t>Kje</a:t>
            </a:r>
            <a:r>
              <a:rPr lang="en-SI" sz="4000" b="1" dirty="0">
                <a:solidFill>
                  <a:srgbClr val="C0392B"/>
                </a:solidFill>
              </a:rPr>
              <a:t> so </a:t>
            </a:r>
            <a:r>
              <a:rPr lang="en-SI" sz="4000" b="1" dirty="0" err="1">
                <a:solidFill>
                  <a:srgbClr val="C0392B"/>
                </a:solidFill>
              </a:rPr>
              <a:t>ovire</a:t>
            </a:r>
            <a:r>
              <a:rPr lang="en-SI" sz="4000" b="1" dirty="0">
                <a:solidFill>
                  <a:srgbClr val="C0392B"/>
                </a:solidFill>
              </a:rPr>
              <a:t>?</a:t>
            </a:r>
            <a:endParaRPr lang="sl-SI" sz="4000" b="1" dirty="0">
              <a:solidFill>
                <a:srgbClr val="C0392B"/>
              </a:solidFill>
            </a:endParaRPr>
          </a:p>
        </p:txBody>
      </p:sp>
      <p:pic>
        <p:nvPicPr>
          <p:cNvPr id="2052" name="Picture 4" descr="Mechanical Working Gears – Pattern Crew">
            <a:extLst>
              <a:ext uri="{FF2B5EF4-FFF2-40B4-BE49-F238E27FC236}">
                <a16:creationId xmlns:a16="http://schemas.microsoft.com/office/drawing/2014/main" id="{A3344F0C-27DA-28C4-06D4-DF23FBB1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41" y="620746"/>
            <a:ext cx="582168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6F5C09-1139-5454-7553-B10419E7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6037" cy="4351338"/>
          </a:xfrm>
        </p:spPr>
        <p:txBody>
          <a:bodyPr>
            <a:normAutofit/>
          </a:bodyPr>
          <a:lstStyle/>
          <a:p>
            <a:r>
              <a:rPr lang="en-SI" dirty="0" err="1"/>
              <a:t>Konsenz</a:t>
            </a:r>
            <a:r>
              <a:rPr lang="en-SI" dirty="0"/>
              <a:t>: </a:t>
            </a:r>
            <a:r>
              <a:rPr lang="en-SI" dirty="0" err="1"/>
              <a:t>Mislimo</a:t>
            </a:r>
            <a:r>
              <a:rPr lang="en-SI" dirty="0"/>
              <a:t> </a:t>
            </a:r>
            <a:r>
              <a:rPr lang="en-SI" dirty="0" err="1"/>
              <a:t>resno</a:t>
            </a:r>
            <a:r>
              <a:rPr lang="en-SI" dirty="0"/>
              <a:t>?</a:t>
            </a:r>
          </a:p>
          <a:p>
            <a:r>
              <a:rPr lang="en-SI" dirty="0" err="1"/>
              <a:t>Vsakdo</a:t>
            </a:r>
            <a:r>
              <a:rPr lang="en-SI" dirty="0"/>
              <a:t> </a:t>
            </a:r>
            <a:r>
              <a:rPr lang="en-SI" dirty="0" err="1"/>
              <a:t>ima</a:t>
            </a:r>
            <a:r>
              <a:rPr lang="en-SI" dirty="0"/>
              <a:t> </a:t>
            </a:r>
            <a:r>
              <a:rPr lang="en-SI" dirty="0" err="1"/>
              <a:t>svojo</a:t>
            </a:r>
            <a:r>
              <a:rPr lang="en-SI" dirty="0"/>
              <a:t> </a:t>
            </a:r>
            <a:r>
              <a:rPr lang="en-SI" dirty="0" err="1"/>
              <a:t>vlogo</a:t>
            </a:r>
            <a:r>
              <a:rPr lang="en-SI" dirty="0"/>
              <a:t>:</a:t>
            </a:r>
          </a:p>
          <a:p>
            <a:pPr lvl="1"/>
            <a:r>
              <a:rPr lang="en-SI" dirty="0" err="1"/>
              <a:t>Izobraževanje</a:t>
            </a:r>
            <a:endParaRPr lang="en-SI" dirty="0"/>
          </a:p>
          <a:p>
            <a:pPr lvl="1"/>
            <a:r>
              <a:rPr lang="en-SI" dirty="0" err="1"/>
              <a:t>Raziskave</a:t>
            </a:r>
            <a:endParaRPr lang="en-SI" dirty="0"/>
          </a:p>
          <a:p>
            <a:pPr lvl="1"/>
            <a:r>
              <a:rPr lang="en-SI" dirty="0" err="1"/>
              <a:t>Zakonodaja</a:t>
            </a:r>
            <a:endParaRPr lang="en-SI" dirty="0"/>
          </a:p>
          <a:p>
            <a:pPr lvl="1"/>
            <a:r>
              <a:rPr lang="en-SI" dirty="0" err="1"/>
              <a:t>Načrtovanje</a:t>
            </a:r>
            <a:endParaRPr lang="en-SI" dirty="0"/>
          </a:p>
          <a:p>
            <a:pPr lvl="1"/>
            <a:r>
              <a:rPr lang="en-SI" dirty="0" err="1"/>
              <a:t>Izvajanje</a:t>
            </a:r>
            <a:endParaRPr lang="en-SI" dirty="0"/>
          </a:p>
          <a:p>
            <a:r>
              <a:rPr lang="en-SI" dirty="0"/>
              <a:t>Komuniciranje in </a:t>
            </a:r>
            <a:r>
              <a:rPr lang="en-SI" dirty="0" err="1"/>
              <a:t>sodelovanje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68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269</Words>
  <Application>Microsoft Office PowerPoint</Application>
  <PresentationFormat>Širokozaslonsko</PresentationFormat>
  <Paragraphs>46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URBANISTIČNA ORODJA ZA BIVALNO KAKOVOSTNA PODNEBNO NEVTRALNA MESTA IN NASELJA</vt:lpstr>
      <vt:lpstr>Izhodišča</vt:lpstr>
      <vt:lpstr>Izhodišča</vt:lpstr>
      <vt:lpstr>Kako jih nasloviti?</vt:lpstr>
      <vt:lpstr>Kako jih nasloviti?</vt:lpstr>
      <vt:lpstr>Kako jih nasloviti?</vt:lpstr>
      <vt:lpstr>Kje so ovire?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URBANISTIČNA ORODJA ZA BIVALNO KAKOVOSTNA PODNEBNO NEVTRALNA MESTA IN NASELJA</dc:title>
  <dc:creator>Luka Mladenovič</dc:creator>
  <cp:lastModifiedBy>Luka Mladenovič</cp:lastModifiedBy>
  <cp:revision>2</cp:revision>
  <dcterms:created xsi:type="dcterms:W3CDTF">2023-10-25T06:19:38Z</dcterms:created>
  <dcterms:modified xsi:type="dcterms:W3CDTF">2023-10-25T08:41:56Z</dcterms:modified>
</cp:coreProperties>
</file>