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51" r:id="rId3"/>
    <p:sldId id="352" r:id="rId4"/>
    <p:sldId id="353" r:id="rId5"/>
    <p:sldId id="354" r:id="rId6"/>
    <p:sldId id="355" r:id="rId7"/>
    <p:sldId id="356" r:id="rId8"/>
    <p:sldId id="357" r:id="rId9"/>
  </p:sldIdLst>
  <p:sldSz cx="12192000" cy="6858000"/>
  <p:notesSz cx="6858000" cy="9144000"/>
  <p:custDataLst>
    <p:tags r:id="rId11"/>
  </p:custDataLst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B11F36-ED76-4000-AB2E-FAB7B7AE14CF}">
          <p14:sldIdLst>
            <p14:sldId id="256"/>
            <p14:sldId id="351"/>
            <p14:sldId id="352"/>
            <p14:sldId id="353"/>
            <p14:sldId id="354"/>
            <p14:sldId id="355"/>
            <p14:sldId id="356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65" autoAdjust="0"/>
  </p:normalViewPr>
  <p:slideViewPr>
    <p:cSldViewPr snapToGrid="0">
      <p:cViewPr varScale="1">
        <p:scale>
          <a:sx n="70" d="100"/>
          <a:sy n="70" d="100"/>
        </p:scale>
        <p:origin x="1082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575D1-E776-47B1-8636-4A9E14F7BB92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D9907-BF02-44F2-A6F3-FA4AA085403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610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Centraliziran pristop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Siva infrastruktura.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Zadrževanje padavinskih voda v kanalizacijskem sistemu.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Brez dodatnih koristi.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D9907-BF02-44F2-A6F3-FA4AA085403A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0926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Decentraliziran pristop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Modro-zelena (in siva) infrastruktura.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Upočasni in zadrži padavinske vode na mestu nastavka.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l-SI" dirty="0"/>
              <a:t>Krepi procese značilne za naravni vodni krog.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D9907-BF02-44F2-A6F3-FA4AA085403A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407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D9907-BF02-44F2-A6F3-FA4AA085403A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955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dirty="0">
                <a:latin typeface="TSTAR CE" panose="02000806030000020004" pitchFamily="50" charset="0"/>
              </a:rPr>
              <a:t>Trajnostna obravnava voda v urbanem prostoru zahteva sistemsko načrtovanje in rešitve (MZI), ki sledijo procesom značilnih za naravni vodni krog </a:t>
            </a:r>
            <a:r>
              <a:rPr lang="sl-SI" sz="120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sl-SI" sz="1200" dirty="0">
                <a:latin typeface="TSTAR CE" panose="02000806030000020004" pitchFamily="50" charset="0"/>
              </a:rPr>
              <a:t>sprememba paradigme.</a:t>
            </a:r>
          </a:p>
          <a:p>
            <a:pPr>
              <a:defRPr/>
            </a:pPr>
            <a:r>
              <a:rPr lang="sl-SI" sz="1200" dirty="0">
                <a:latin typeface="TSTAR CE" panose="02000806030000020004" pitchFamily="50" charset="0"/>
              </a:rPr>
              <a:t>Ključno je poznavanje trenutnega stanja (meritve) in pravilna ocena pričakovanih spremenjenih razmer (PS) - modeliranje.</a:t>
            </a:r>
          </a:p>
          <a:p>
            <a:pPr>
              <a:defRPr/>
            </a:pPr>
            <a:r>
              <a:rPr lang="sl-SI" sz="1200" dirty="0">
                <a:latin typeface="TSTAR CE" panose="02000806030000020004" pitchFamily="50" charset="0"/>
              </a:rPr>
              <a:t>Izbor rešitve je pogojen z značilnostmi lokacije (poplave, UHI, zemljina, …) ter temelji na procesu vrednotenja prednosti in slabosti.</a:t>
            </a:r>
          </a:p>
          <a:p>
            <a:pPr>
              <a:defRPr/>
            </a:pPr>
            <a:r>
              <a:rPr lang="sl-SI" sz="1200" dirty="0">
                <a:latin typeface="TSTAR CE" panose="02000806030000020004" pitchFamily="50" charset="0"/>
              </a:rPr>
              <a:t>Interdisciplinarnost: sicer urbani prostor ne bo </a:t>
            </a:r>
            <a:r>
              <a:rPr lang="sl-SI" sz="1200" dirty="0" err="1">
                <a:latin typeface="TSTAR CE" panose="02000806030000020004" pitchFamily="50" charset="0"/>
              </a:rPr>
              <a:t>večfunkcionalen</a:t>
            </a:r>
            <a:r>
              <a:rPr lang="sl-SI" sz="1200" dirty="0">
                <a:latin typeface="TSTAR CE" panose="02000806030000020004" pitchFamily="50" charset="0"/>
              </a:rPr>
              <a:t>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Predpisati </a:t>
            </a:r>
            <a:r>
              <a:rPr lang="sl-SI" altLang="sl-SI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HH študije urbane odvodnje </a:t>
            </a: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za različne scenarije </a:t>
            </a:r>
            <a:r>
              <a:rPr lang="sl-SI" altLang="sl-SI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podnebnih sprememb</a:t>
            </a: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 kot obvezno strokovno podlago za izdelavo OPN na območju naselij.</a:t>
            </a: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Uporaba modelov za določitev ukrepov (MZI + siva infra.), ki bodo zagotovili maksimalne koristi (večfunkcionalnost).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9D9907-BF02-44F2-A6F3-FA4AA085403A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4107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397C-12DC-4A7B-9E8D-FD41DC738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E333FF-EB54-42CB-BA0D-56B843A75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394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68" y="44624"/>
            <a:ext cx="7022571" cy="706090"/>
          </a:xfrm>
        </p:spPr>
        <p:txBody>
          <a:bodyPr>
            <a:normAutofit/>
          </a:bodyPr>
          <a:lstStyle>
            <a:lvl1pPr algn="l">
              <a:defRPr sz="2800" b="1" i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 dirty="0"/>
              <a:t>Vodno gospodarski sistemi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8728-34C6-4E2A-B0F4-8397C7D0DD6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876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82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7A3CC-CD47-4345-89CA-C8458EBA6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800" y="3835399"/>
            <a:ext cx="8509000" cy="2118043"/>
          </a:xfrm>
        </p:spPr>
        <p:txBody>
          <a:bodyPr/>
          <a:lstStyle/>
          <a:p>
            <a:pPr algn="l"/>
            <a:r>
              <a:rPr lang="sl-SI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OBVLADOVANJE PADAVINSKIH VODA S PRILAGAJANJEM URBANIH OBMOČIJ NA EKSTREMNE PADAVINE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9F94D-48B0-40AA-8DE2-C863C2D03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920" y="5953442"/>
            <a:ext cx="9144000" cy="711518"/>
          </a:xfrm>
        </p:spPr>
        <p:txBody>
          <a:bodyPr/>
          <a:lstStyle/>
          <a:p>
            <a:pPr algn="l"/>
            <a:r>
              <a:rPr lang="en-US" altLang="en-US" sz="2400" dirty="0" err="1"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asist</a:t>
            </a:r>
            <a:r>
              <a:rPr lang="en-US" altLang="en-US" sz="2400" dirty="0"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. dr.</a:t>
            </a:r>
            <a:r>
              <a:rPr lang="sl-SI" altLang="en-US" sz="2400" dirty="0"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MATEJ RADINJA</a:t>
            </a:r>
            <a:endParaRPr lang="sl-SI" altLang="en-US" sz="2400" dirty="0"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  <a:p>
            <a:pPr algn="l"/>
            <a:r>
              <a:rPr lang="sl-SI" dirty="0">
                <a:solidFill>
                  <a:schemeClr val="bg1"/>
                </a:solidFill>
                <a:ea typeface="ＭＳ Ｐゴシック" panose="020B0600070205080204" pitchFamily="34" charset="-128"/>
              </a:rPr>
              <a:t>Oddelek za </a:t>
            </a:r>
            <a:r>
              <a:rPr lang="sl-SI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okoljsko</a:t>
            </a:r>
            <a:r>
              <a:rPr lang="sl-SI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gradbeništvo, UL FGG</a:t>
            </a:r>
            <a:endParaRPr lang="sl-S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059" y="142240"/>
            <a:ext cx="8630391" cy="3286760"/>
          </a:xfrm>
        </p:spPr>
        <p:txBody>
          <a:bodyPr>
            <a:normAutofit/>
          </a:bodyPr>
          <a:lstStyle/>
          <a:p>
            <a:r>
              <a:rPr lang="sl-SI" altLang="sl-SI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Omejena prevodna sposobnost obstoječih KS.</a:t>
            </a:r>
          </a:p>
          <a:p>
            <a:r>
              <a:rPr lang="sl-SI" altLang="sl-SI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Urbane poplave.</a:t>
            </a:r>
          </a:p>
          <a:p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Razbremenilniki: ekološko tveganje.</a:t>
            </a:r>
            <a:endParaRPr lang="sl-SI" altLang="sl-SI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  <a:p>
            <a:r>
              <a:rPr lang="sl-SI" altLang="sl-SI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Negativna dejavnika: podnebne spremembe, urbanizacija.</a:t>
            </a:r>
          </a:p>
          <a:p>
            <a:r>
              <a:rPr lang="sl-SI" altLang="sl-SI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Reševanje posledic in ne izvora težave.</a:t>
            </a:r>
            <a:endParaRPr lang="en-GB" altLang="sl-SI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3C65BB-0B67-4043-99AC-2C336290F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6894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275D-4E90-44F2-BDEE-8FE80C21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981F2-6658-4751-B91F-AE4CA0E5B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7DC107-A03E-4C81-84C4-B4524C8BEE46}"/>
              </a:ext>
            </a:extLst>
          </p:cNvPr>
          <p:cNvSpPr txBox="1">
            <a:spLocks/>
          </p:cNvSpPr>
          <p:nvPr/>
        </p:nvSpPr>
        <p:spPr>
          <a:xfrm>
            <a:off x="7016009" y="334010"/>
            <a:ext cx="5080741" cy="328676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Rešitve?</a:t>
            </a: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Centraliziran pristop: siva infrastruktura</a:t>
            </a:r>
            <a:endParaRPr lang="en-GB" alt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9715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275D-4E90-44F2-BDEE-8FE80C21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981F2-6658-4751-B91F-AE4CA0E5B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3A17A4-B233-4350-BD1F-2DC64E934DB6}"/>
              </a:ext>
            </a:extLst>
          </p:cNvPr>
          <p:cNvSpPr txBox="1">
            <a:spLocks/>
          </p:cNvSpPr>
          <p:nvPr/>
        </p:nvSpPr>
        <p:spPr>
          <a:xfrm>
            <a:off x="5587259" y="3940810"/>
            <a:ext cx="4864841" cy="1736090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Rešitve?</a:t>
            </a: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Decentraliziran pristop: modro-zelena (in siva) infrastruktura</a:t>
            </a:r>
            <a:endParaRPr lang="en-GB" alt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8755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CACC-810B-4D9F-9A04-8EE8A0C79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ED723-D4DA-487B-BC8A-4FF31E30A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D9DF2B-BA2E-4AB5-9E3A-500BFB1A6FE8}"/>
              </a:ext>
            </a:extLst>
          </p:cNvPr>
          <p:cNvSpPr txBox="1">
            <a:spLocks/>
          </p:cNvSpPr>
          <p:nvPr/>
        </p:nvSpPr>
        <p:spPr>
          <a:xfrm>
            <a:off x="321568" y="4159250"/>
            <a:ext cx="10605241" cy="2508250"/>
          </a:xfr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Modro-zelena infrastruktura ≠ zelene površine</a:t>
            </a:r>
          </a:p>
          <a:p>
            <a:pPr marL="0" indent="0">
              <a:buNone/>
            </a:pPr>
            <a:endParaRPr lang="sl-SI" alt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MZI dimenzionirana za aktivno privzemanje površinskega odtoka</a:t>
            </a:r>
          </a:p>
          <a:p>
            <a:pPr marL="0" indent="0">
              <a:buNone/>
            </a:pPr>
            <a:endParaRPr lang="sl-SI" alt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Myriad Pro" charset="0"/>
                <a:ea typeface="ＭＳ Ｐゴシック" panose="020B0600070205080204" pitchFamily="34" charset="-128"/>
              </a:rPr>
              <a:t>Ključen sistemski pristop </a:t>
            </a:r>
            <a:endParaRPr lang="en-GB" altLang="sl-SI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Myriad Pro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5350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BAE9-F4FB-473D-BFEF-7E71D5D78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8" y="247736"/>
            <a:ext cx="11133832" cy="1028526"/>
          </a:xfrm>
        </p:spPr>
        <p:txBody>
          <a:bodyPr>
            <a:normAutofit/>
          </a:bodyPr>
          <a:lstStyle/>
          <a:p>
            <a:r>
              <a:rPr lang="sl-SI" altLang="sl-SI" sz="3600" dirty="0">
                <a:latin typeface="Myriad Pro" charset="0"/>
                <a:ea typeface="ＭＳ Ｐゴシック" panose="020B0600070205080204" pitchFamily="34" charset="-128"/>
              </a:rPr>
              <a:t>Kopenhagen: primer sistemskega pristopa</a:t>
            </a:r>
            <a:endParaRPr lang="sl-SI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B5E8-1643-40F4-B429-12BB09DA3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7CFA6-3AFF-4367-8967-EA317836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21" y="1125158"/>
            <a:ext cx="4241765" cy="5345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93027-997A-4B29-8A2F-4E565C201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577" y="1066800"/>
            <a:ext cx="5539095" cy="534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9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A3F0F-45E8-451D-A5AD-3A8304B03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sz="3600" b="1" i="1" dirty="0">
              <a:ea typeface="ＭＳ Ｐゴシック" panose="020B0600070205080204" pitchFamily="34" charset="-128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3BE8F-05EE-44AA-A07F-C8A2904F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453" y="722139"/>
            <a:ext cx="8194072" cy="60912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260C8A0-9178-4E6E-AAD7-C2C8D949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8" y="247736"/>
            <a:ext cx="11908532" cy="1028526"/>
          </a:xfrm>
        </p:spPr>
        <p:txBody>
          <a:bodyPr>
            <a:normAutofit fontScale="90000"/>
          </a:bodyPr>
          <a:lstStyle/>
          <a:p>
            <a:r>
              <a:rPr lang="sl-SI" altLang="sl-SI" sz="3600" dirty="0">
                <a:latin typeface="Myriad Pro" charset="0"/>
                <a:ea typeface="ＭＳ Ｐゴシック" panose="020B0600070205080204" pitchFamily="34" charset="-128"/>
              </a:rPr>
              <a:t>Kopenhagen: strokovne podlage (model urbane odvodnje)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65597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9DFC9-49E5-4422-AE40-15BAA3BAA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17C764-0452-4D83-BB1D-D6B252C4EAB6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5017641" cy="397510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Predpisati </a:t>
            </a:r>
            <a:r>
              <a:rPr lang="sl-SI" altLang="sl-SI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študije urbane odvodnje</a:t>
            </a: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 kot obvezno strokovno podlago za izdelavo OPN na območju naselij.</a:t>
            </a:r>
          </a:p>
          <a:p>
            <a:pPr marL="0" indent="0">
              <a:buNone/>
            </a:pPr>
            <a:r>
              <a:rPr lang="sl-SI" altLang="sl-SI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a typeface="ＭＳ Ｐゴシック" panose="020B0600070205080204" pitchFamily="34" charset="-128"/>
              </a:rPr>
              <a:t>Uporaba modelov za določitev ukrepov (MZI + siva infra.), ki bodo zagotovili maksimalne koristi (večfunkcionalnost).</a:t>
            </a:r>
          </a:p>
        </p:txBody>
      </p:sp>
    </p:spTree>
    <p:extLst>
      <p:ext uri="{BB962C8B-B14F-4D97-AF65-F5344CB8AC3E}">
        <p14:creationId xmlns:p14="http://schemas.microsoft.com/office/powerpoint/2010/main" val="2522483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d8a6b52c-e9c9-4320-911a-7d59129ce2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298</Words>
  <Application>Microsoft Office PowerPoint</Application>
  <PresentationFormat>Širokozaslonsko</PresentationFormat>
  <Paragraphs>40</Paragraphs>
  <Slides>8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Myriad Pro</vt:lpstr>
      <vt:lpstr>TSTAR CE</vt:lpstr>
      <vt:lpstr>Office Theme</vt:lpstr>
      <vt:lpstr>OBVLADOVANJE PADAVINSKIH VODA S PRILAGAJANJEM URBANIH OBMOČIJ NA EKSTREMNE PADAVINE</vt:lpstr>
      <vt:lpstr>PowerPointova predstavitev</vt:lpstr>
      <vt:lpstr>PowerPointova predstavitev</vt:lpstr>
      <vt:lpstr>PowerPointova predstavitev</vt:lpstr>
      <vt:lpstr>PowerPointova predstavitev</vt:lpstr>
      <vt:lpstr>Kopenhagen: primer sistemskega pristopa</vt:lpstr>
      <vt:lpstr>Kopenhagen: strokovne podlage (model urbane odvodnje)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OBVLADOVANJE PADAVINSKIH VODA S PRILAGAJANJEM URBANIH OBMOČIJ NA EKSTREMNE PADAVINE</dc:title>
  <dc:creator>Radinja, Matej</dc:creator>
  <cp:lastModifiedBy>Recenzija</cp:lastModifiedBy>
  <cp:revision>6</cp:revision>
  <dcterms:created xsi:type="dcterms:W3CDTF">2023-10-17T14:50:21Z</dcterms:created>
  <dcterms:modified xsi:type="dcterms:W3CDTF">2023-10-18T18:02:59Z</dcterms:modified>
</cp:coreProperties>
</file>